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85" r:id="rId1"/>
  </p:sldMasterIdLst>
  <p:sldIdLst>
    <p:sldId id="257" r:id="rId2"/>
    <p:sldId id="261" r:id="rId3"/>
    <p:sldId id="256" r:id="rId4"/>
    <p:sldId id="258" r:id="rId5"/>
    <p:sldId id="259" r:id="rId6"/>
    <p:sldId id="279" r:id="rId7"/>
    <p:sldId id="278" r:id="rId8"/>
    <p:sldId id="280" r:id="rId9"/>
    <p:sldId id="262" r:id="rId10"/>
    <p:sldId id="263" r:id="rId11"/>
    <p:sldId id="264" r:id="rId12"/>
    <p:sldId id="269" r:id="rId13"/>
    <p:sldId id="265" r:id="rId14"/>
    <p:sldId id="266" r:id="rId15"/>
    <p:sldId id="270" r:id="rId16"/>
    <p:sldId id="267" r:id="rId17"/>
    <p:sldId id="271" r:id="rId18"/>
    <p:sldId id="273" r:id="rId19"/>
    <p:sldId id="286" r:id="rId20"/>
    <p:sldId id="274" r:id="rId21"/>
    <p:sldId id="284" r:id="rId22"/>
    <p:sldId id="281" r:id="rId23"/>
    <p:sldId id="283" r:id="rId24"/>
    <p:sldId id="275" r:id="rId25"/>
    <p:sldId id="287" r:id="rId26"/>
    <p:sldId id="282" r:id="rId27"/>
    <p:sldId id="285" r:id="rId2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8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B2AC8-0C14-7743-A2EF-982AD093E3FF}" type="doc">
      <dgm:prSet loTypeId="urn:microsoft.com/office/officeart/2005/8/layout/pyramid1" loCatId="" qsTypeId="urn:microsoft.com/office/officeart/2005/8/quickstyle/simple4" qsCatId="simple" csTypeId="urn:microsoft.com/office/officeart/2005/8/colors/colorful3" csCatId="colorful" phldr="1"/>
      <dgm:spPr/>
    </dgm:pt>
    <dgm:pt modelId="{68FA43AE-36BB-9644-9781-26C320A090BB}">
      <dgm:prSet phldrT="[Text]"/>
      <dgm:spPr/>
      <dgm:t>
        <a:bodyPr/>
        <a:lstStyle/>
        <a:p>
          <a:r>
            <a:rPr lang="de-DE" dirty="0" smtClean="0"/>
            <a:t>soziale Beziehungen</a:t>
          </a:r>
          <a:endParaRPr lang="de-DE" dirty="0"/>
        </a:p>
      </dgm:t>
    </dgm:pt>
    <dgm:pt modelId="{DB7E4C3C-B5FA-C54F-9383-2E63CF913C76}" type="parTrans" cxnId="{FC89A0CB-B692-B648-8566-E4DBE68C28BB}">
      <dgm:prSet/>
      <dgm:spPr/>
      <dgm:t>
        <a:bodyPr/>
        <a:lstStyle/>
        <a:p>
          <a:endParaRPr lang="de-DE"/>
        </a:p>
      </dgm:t>
    </dgm:pt>
    <dgm:pt modelId="{6DE9D803-6808-1E49-B35E-FE6F6D328DEF}" type="sibTrans" cxnId="{FC89A0CB-B692-B648-8566-E4DBE68C28BB}">
      <dgm:prSet/>
      <dgm:spPr/>
      <dgm:t>
        <a:bodyPr/>
        <a:lstStyle/>
        <a:p>
          <a:endParaRPr lang="de-DE"/>
        </a:p>
      </dgm:t>
    </dgm:pt>
    <dgm:pt modelId="{46FF7DFB-9871-9248-AD68-85AA8CC50ADD}">
      <dgm:prSet phldrT="[Text]"/>
      <dgm:spPr/>
      <dgm:t>
        <a:bodyPr/>
        <a:lstStyle/>
        <a:p>
          <a:r>
            <a:rPr lang="de-DE" dirty="0" smtClean="0"/>
            <a:t>Sicherheit</a:t>
          </a:r>
          <a:endParaRPr lang="de-DE" dirty="0"/>
        </a:p>
      </dgm:t>
    </dgm:pt>
    <dgm:pt modelId="{640E9C89-4DFC-C94D-BEB5-9B2F4F131054}" type="parTrans" cxnId="{CF288C92-8299-084C-9F1E-3DA096A5C720}">
      <dgm:prSet/>
      <dgm:spPr/>
      <dgm:t>
        <a:bodyPr/>
        <a:lstStyle/>
        <a:p>
          <a:endParaRPr lang="de-DE"/>
        </a:p>
      </dgm:t>
    </dgm:pt>
    <dgm:pt modelId="{9476E008-A85D-964E-949C-DA3DE459AF89}" type="sibTrans" cxnId="{CF288C92-8299-084C-9F1E-3DA096A5C720}">
      <dgm:prSet/>
      <dgm:spPr/>
      <dgm:t>
        <a:bodyPr/>
        <a:lstStyle/>
        <a:p>
          <a:endParaRPr lang="de-DE"/>
        </a:p>
      </dgm:t>
    </dgm:pt>
    <dgm:pt modelId="{5FBBAAC4-920C-774D-ADBB-886B842EFE79}">
      <dgm:prSet phldrT="[Text]"/>
      <dgm:spPr/>
      <dgm:t>
        <a:bodyPr/>
        <a:lstStyle/>
        <a:p>
          <a:r>
            <a:rPr lang="de-DE" dirty="0" smtClean="0"/>
            <a:t>Grundbedürfnisse zu Lebenserhaltung</a:t>
          </a:r>
          <a:endParaRPr lang="de-DE" dirty="0"/>
        </a:p>
      </dgm:t>
    </dgm:pt>
    <dgm:pt modelId="{2CB74A6B-F23B-6048-B6EB-32F960F00C16}" type="parTrans" cxnId="{0139A131-5061-9245-82AF-EE731AFF531B}">
      <dgm:prSet/>
      <dgm:spPr/>
      <dgm:t>
        <a:bodyPr/>
        <a:lstStyle/>
        <a:p>
          <a:endParaRPr lang="de-DE"/>
        </a:p>
      </dgm:t>
    </dgm:pt>
    <dgm:pt modelId="{657DADFD-F0B2-0741-A0BC-D589C9AC4262}" type="sibTrans" cxnId="{0139A131-5061-9245-82AF-EE731AFF531B}">
      <dgm:prSet/>
      <dgm:spPr/>
      <dgm:t>
        <a:bodyPr/>
        <a:lstStyle/>
        <a:p>
          <a:endParaRPr lang="de-DE"/>
        </a:p>
      </dgm:t>
    </dgm:pt>
    <dgm:pt modelId="{80D28F3D-D2D7-E643-8B0D-F50D973EFB24}">
      <dgm:prSet phldrT="[Text]"/>
      <dgm:spPr/>
      <dgm:t>
        <a:bodyPr/>
        <a:lstStyle/>
        <a:p>
          <a:r>
            <a:rPr lang="de-DE" dirty="0" smtClean="0"/>
            <a:t>Anerkennung</a:t>
          </a:r>
          <a:endParaRPr lang="de-DE" dirty="0"/>
        </a:p>
      </dgm:t>
    </dgm:pt>
    <dgm:pt modelId="{2B06D042-40C5-CE44-A5A0-FDEE3D112F83}" type="parTrans" cxnId="{6BE425ED-C49D-1941-8FAA-8B35EDA09563}">
      <dgm:prSet/>
      <dgm:spPr/>
      <dgm:t>
        <a:bodyPr/>
        <a:lstStyle/>
        <a:p>
          <a:endParaRPr lang="de-DE"/>
        </a:p>
      </dgm:t>
    </dgm:pt>
    <dgm:pt modelId="{5BD6CA07-3767-E14D-B6B6-8B7384A0EC67}" type="sibTrans" cxnId="{6BE425ED-C49D-1941-8FAA-8B35EDA09563}">
      <dgm:prSet/>
      <dgm:spPr/>
      <dgm:t>
        <a:bodyPr/>
        <a:lstStyle/>
        <a:p>
          <a:endParaRPr lang="de-DE"/>
        </a:p>
      </dgm:t>
    </dgm:pt>
    <dgm:pt modelId="{9CC60639-2B69-F448-BDD6-56BE83FCAD33}">
      <dgm:prSet phldrT="[Text]"/>
      <dgm:spPr/>
      <dgm:t>
        <a:bodyPr/>
        <a:lstStyle/>
        <a:p>
          <a:endParaRPr lang="de-DE" dirty="0"/>
        </a:p>
      </dgm:t>
    </dgm:pt>
    <dgm:pt modelId="{48334EC7-6940-B24B-82D4-DD9DA96FA969}" type="parTrans" cxnId="{0C87F951-69BF-584F-A2AB-E6BE275EF35E}">
      <dgm:prSet/>
      <dgm:spPr/>
      <dgm:t>
        <a:bodyPr/>
        <a:lstStyle/>
        <a:p>
          <a:endParaRPr lang="de-DE"/>
        </a:p>
      </dgm:t>
    </dgm:pt>
    <dgm:pt modelId="{10C017AB-9809-B141-B7EB-AD6A8C6E7313}" type="sibTrans" cxnId="{0C87F951-69BF-584F-A2AB-E6BE275EF35E}">
      <dgm:prSet/>
      <dgm:spPr/>
      <dgm:t>
        <a:bodyPr/>
        <a:lstStyle/>
        <a:p>
          <a:endParaRPr lang="de-DE"/>
        </a:p>
      </dgm:t>
    </dgm:pt>
    <dgm:pt modelId="{A7B9C4A7-284B-4241-80C6-55677548EA53}" type="pres">
      <dgm:prSet presAssocID="{551B2AC8-0C14-7743-A2EF-982AD093E3FF}" presName="Name0" presStyleCnt="0">
        <dgm:presLayoutVars>
          <dgm:dir/>
          <dgm:animLvl val="lvl"/>
          <dgm:resizeHandles val="exact"/>
        </dgm:presLayoutVars>
      </dgm:prSet>
      <dgm:spPr/>
    </dgm:pt>
    <dgm:pt modelId="{7D19583B-3EEC-1C49-A323-243FF17947E3}" type="pres">
      <dgm:prSet presAssocID="{9CC60639-2B69-F448-BDD6-56BE83FCAD33}" presName="Name8" presStyleCnt="0"/>
      <dgm:spPr/>
    </dgm:pt>
    <dgm:pt modelId="{CC8E9AFB-7E16-C648-A445-EF525AE47DEF}" type="pres">
      <dgm:prSet presAssocID="{9CC60639-2B69-F448-BDD6-56BE83FCAD33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1AAC9A-B976-F84F-9D1D-EF53008542D7}" type="pres">
      <dgm:prSet presAssocID="{9CC60639-2B69-F448-BDD6-56BE83FCAD3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BB32AE-270D-7A4F-9CFA-7C0103E4CDA5}" type="pres">
      <dgm:prSet presAssocID="{80D28F3D-D2D7-E643-8B0D-F50D973EFB24}" presName="Name8" presStyleCnt="0"/>
      <dgm:spPr/>
    </dgm:pt>
    <dgm:pt modelId="{0C821A3E-BC09-8F44-B251-AEC6DD1AF7F4}" type="pres">
      <dgm:prSet presAssocID="{80D28F3D-D2D7-E643-8B0D-F50D973EFB24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C66D30-3C0D-B841-857D-7A7605E975F0}" type="pres">
      <dgm:prSet presAssocID="{80D28F3D-D2D7-E643-8B0D-F50D973EFB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0C0A1EA-7018-6A4D-8F8C-FD671FD1961B}" type="pres">
      <dgm:prSet presAssocID="{68FA43AE-36BB-9644-9781-26C320A090BB}" presName="Name8" presStyleCnt="0"/>
      <dgm:spPr/>
    </dgm:pt>
    <dgm:pt modelId="{27F5CB79-45D1-DB4A-A42D-7FAB4861326E}" type="pres">
      <dgm:prSet presAssocID="{68FA43AE-36BB-9644-9781-26C320A090BB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A7A3D4-24CE-AF4A-A906-685C2F75F9A3}" type="pres">
      <dgm:prSet presAssocID="{68FA43AE-36BB-9644-9781-26C320A090B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C59570-A842-9E44-A2BA-46A7949A575D}" type="pres">
      <dgm:prSet presAssocID="{46FF7DFB-9871-9248-AD68-85AA8CC50ADD}" presName="Name8" presStyleCnt="0"/>
      <dgm:spPr/>
    </dgm:pt>
    <dgm:pt modelId="{2A9B79E1-4364-8B45-9B6A-6363CE859416}" type="pres">
      <dgm:prSet presAssocID="{46FF7DFB-9871-9248-AD68-85AA8CC50ADD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1A1D07-ED82-ED4A-9145-3014685B474B}" type="pres">
      <dgm:prSet presAssocID="{46FF7DFB-9871-9248-AD68-85AA8CC50AD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5235792-3BF1-3C47-BE66-C9905DA43882}" type="pres">
      <dgm:prSet presAssocID="{5FBBAAC4-920C-774D-ADBB-886B842EFE79}" presName="Name8" presStyleCnt="0"/>
      <dgm:spPr/>
    </dgm:pt>
    <dgm:pt modelId="{BA727457-35F9-894C-A01E-6AFF4D1FE6ED}" type="pres">
      <dgm:prSet presAssocID="{5FBBAAC4-920C-774D-ADBB-886B842EFE79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79DB16-31E8-D641-BEAF-E2149CFC2807}" type="pres">
      <dgm:prSet presAssocID="{5FBBAAC4-920C-774D-ADBB-886B842EFE7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BE425ED-C49D-1941-8FAA-8B35EDA09563}" srcId="{551B2AC8-0C14-7743-A2EF-982AD093E3FF}" destId="{80D28F3D-D2D7-E643-8B0D-F50D973EFB24}" srcOrd="1" destOrd="0" parTransId="{2B06D042-40C5-CE44-A5A0-FDEE3D112F83}" sibTransId="{5BD6CA07-3767-E14D-B6B6-8B7384A0EC67}"/>
    <dgm:cxn modelId="{CF288C92-8299-084C-9F1E-3DA096A5C720}" srcId="{551B2AC8-0C14-7743-A2EF-982AD093E3FF}" destId="{46FF7DFB-9871-9248-AD68-85AA8CC50ADD}" srcOrd="3" destOrd="0" parTransId="{640E9C89-4DFC-C94D-BEB5-9B2F4F131054}" sibTransId="{9476E008-A85D-964E-949C-DA3DE459AF89}"/>
    <dgm:cxn modelId="{FC89A0CB-B692-B648-8566-E4DBE68C28BB}" srcId="{551B2AC8-0C14-7743-A2EF-982AD093E3FF}" destId="{68FA43AE-36BB-9644-9781-26C320A090BB}" srcOrd="2" destOrd="0" parTransId="{DB7E4C3C-B5FA-C54F-9383-2E63CF913C76}" sibTransId="{6DE9D803-6808-1E49-B35E-FE6F6D328DEF}"/>
    <dgm:cxn modelId="{DD2EC8E4-CD41-2340-B07C-67999B5A6724}" type="presOf" srcId="{9CC60639-2B69-F448-BDD6-56BE83FCAD33}" destId="{CC8E9AFB-7E16-C648-A445-EF525AE47DEF}" srcOrd="0" destOrd="0" presId="urn:microsoft.com/office/officeart/2005/8/layout/pyramid1"/>
    <dgm:cxn modelId="{7694212A-374A-6E4A-A3E7-24CA98C79C01}" type="presOf" srcId="{5FBBAAC4-920C-774D-ADBB-886B842EFE79}" destId="{0079DB16-31E8-D641-BEAF-E2149CFC2807}" srcOrd="1" destOrd="0" presId="urn:microsoft.com/office/officeart/2005/8/layout/pyramid1"/>
    <dgm:cxn modelId="{5E56E492-A974-314C-A708-DF4A247C4C97}" type="presOf" srcId="{551B2AC8-0C14-7743-A2EF-982AD093E3FF}" destId="{A7B9C4A7-284B-4241-80C6-55677548EA53}" srcOrd="0" destOrd="0" presId="urn:microsoft.com/office/officeart/2005/8/layout/pyramid1"/>
    <dgm:cxn modelId="{EEA3655E-0248-C04F-A03B-C999E738F278}" type="presOf" srcId="{46FF7DFB-9871-9248-AD68-85AA8CC50ADD}" destId="{3A1A1D07-ED82-ED4A-9145-3014685B474B}" srcOrd="1" destOrd="0" presId="urn:microsoft.com/office/officeart/2005/8/layout/pyramid1"/>
    <dgm:cxn modelId="{CA913908-ADA5-1E4E-B2AE-371F86CC9F98}" type="presOf" srcId="{80D28F3D-D2D7-E643-8B0D-F50D973EFB24}" destId="{44C66D30-3C0D-B841-857D-7A7605E975F0}" srcOrd="1" destOrd="0" presId="urn:microsoft.com/office/officeart/2005/8/layout/pyramid1"/>
    <dgm:cxn modelId="{088D49BA-9110-6C44-ACE4-EAD93CB4D109}" type="presOf" srcId="{68FA43AE-36BB-9644-9781-26C320A090BB}" destId="{27F5CB79-45D1-DB4A-A42D-7FAB4861326E}" srcOrd="0" destOrd="0" presId="urn:microsoft.com/office/officeart/2005/8/layout/pyramid1"/>
    <dgm:cxn modelId="{0C87F951-69BF-584F-A2AB-E6BE275EF35E}" srcId="{551B2AC8-0C14-7743-A2EF-982AD093E3FF}" destId="{9CC60639-2B69-F448-BDD6-56BE83FCAD33}" srcOrd="0" destOrd="0" parTransId="{48334EC7-6940-B24B-82D4-DD9DA96FA969}" sibTransId="{10C017AB-9809-B141-B7EB-AD6A8C6E7313}"/>
    <dgm:cxn modelId="{A8F45838-A143-DF4C-A6F0-6B5E8033A8BD}" type="presOf" srcId="{68FA43AE-36BB-9644-9781-26C320A090BB}" destId="{A1A7A3D4-24CE-AF4A-A906-685C2F75F9A3}" srcOrd="1" destOrd="0" presId="urn:microsoft.com/office/officeart/2005/8/layout/pyramid1"/>
    <dgm:cxn modelId="{DB2399B9-9D40-F544-B7C6-1FA041B57606}" type="presOf" srcId="{5FBBAAC4-920C-774D-ADBB-886B842EFE79}" destId="{BA727457-35F9-894C-A01E-6AFF4D1FE6ED}" srcOrd="0" destOrd="0" presId="urn:microsoft.com/office/officeart/2005/8/layout/pyramid1"/>
    <dgm:cxn modelId="{0139A131-5061-9245-82AF-EE731AFF531B}" srcId="{551B2AC8-0C14-7743-A2EF-982AD093E3FF}" destId="{5FBBAAC4-920C-774D-ADBB-886B842EFE79}" srcOrd="4" destOrd="0" parTransId="{2CB74A6B-F23B-6048-B6EB-32F960F00C16}" sibTransId="{657DADFD-F0B2-0741-A0BC-D589C9AC4262}"/>
    <dgm:cxn modelId="{56BBEB65-48B6-F244-B2B2-EB26AE87C844}" type="presOf" srcId="{9CC60639-2B69-F448-BDD6-56BE83FCAD33}" destId="{E11AAC9A-B976-F84F-9D1D-EF53008542D7}" srcOrd="1" destOrd="0" presId="urn:microsoft.com/office/officeart/2005/8/layout/pyramid1"/>
    <dgm:cxn modelId="{DB291E8D-DAC4-5943-877F-D546B8095711}" type="presOf" srcId="{80D28F3D-D2D7-E643-8B0D-F50D973EFB24}" destId="{0C821A3E-BC09-8F44-B251-AEC6DD1AF7F4}" srcOrd="0" destOrd="0" presId="urn:microsoft.com/office/officeart/2005/8/layout/pyramid1"/>
    <dgm:cxn modelId="{4A36CE63-B093-BB4A-9960-BD45D412223E}" type="presOf" srcId="{46FF7DFB-9871-9248-AD68-85AA8CC50ADD}" destId="{2A9B79E1-4364-8B45-9B6A-6363CE859416}" srcOrd="0" destOrd="0" presId="urn:microsoft.com/office/officeart/2005/8/layout/pyramid1"/>
    <dgm:cxn modelId="{13DABFDD-7C10-9B4C-AA0C-7A43BDB43D91}" type="presParOf" srcId="{A7B9C4A7-284B-4241-80C6-55677548EA53}" destId="{7D19583B-3EEC-1C49-A323-243FF17947E3}" srcOrd="0" destOrd="0" presId="urn:microsoft.com/office/officeart/2005/8/layout/pyramid1"/>
    <dgm:cxn modelId="{B2BDAE32-7EA7-BA41-8F7B-F22D869C1114}" type="presParOf" srcId="{7D19583B-3EEC-1C49-A323-243FF17947E3}" destId="{CC8E9AFB-7E16-C648-A445-EF525AE47DEF}" srcOrd="0" destOrd="0" presId="urn:microsoft.com/office/officeart/2005/8/layout/pyramid1"/>
    <dgm:cxn modelId="{ABED1E02-D8BF-7948-9B94-F4564EC84F65}" type="presParOf" srcId="{7D19583B-3EEC-1C49-A323-243FF17947E3}" destId="{E11AAC9A-B976-F84F-9D1D-EF53008542D7}" srcOrd="1" destOrd="0" presId="urn:microsoft.com/office/officeart/2005/8/layout/pyramid1"/>
    <dgm:cxn modelId="{906E3F12-DA23-C64F-8E43-36B92CDF1430}" type="presParOf" srcId="{A7B9C4A7-284B-4241-80C6-55677548EA53}" destId="{3ABB32AE-270D-7A4F-9CFA-7C0103E4CDA5}" srcOrd="1" destOrd="0" presId="urn:microsoft.com/office/officeart/2005/8/layout/pyramid1"/>
    <dgm:cxn modelId="{DFC9B45A-7E7D-8441-B4FF-25F736F0BA59}" type="presParOf" srcId="{3ABB32AE-270D-7A4F-9CFA-7C0103E4CDA5}" destId="{0C821A3E-BC09-8F44-B251-AEC6DD1AF7F4}" srcOrd="0" destOrd="0" presId="urn:microsoft.com/office/officeart/2005/8/layout/pyramid1"/>
    <dgm:cxn modelId="{F30FA196-2145-404E-9D24-7FCF77476AAA}" type="presParOf" srcId="{3ABB32AE-270D-7A4F-9CFA-7C0103E4CDA5}" destId="{44C66D30-3C0D-B841-857D-7A7605E975F0}" srcOrd="1" destOrd="0" presId="urn:microsoft.com/office/officeart/2005/8/layout/pyramid1"/>
    <dgm:cxn modelId="{748510B9-8CBA-364A-AE35-E91CBA825E39}" type="presParOf" srcId="{A7B9C4A7-284B-4241-80C6-55677548EA53}" destId="{C0C0A1EA-7018-6A4D-8F8C-FD671FD1961B}" srcOrd="2" destOrd="0" presId="urn:microsoft.com/office/officeart/2005/8/layout/pyramid1"/>
    <dgm:cxn modelId="{AB70A536-6C34-7A44-9732-4DF3F3831DFF}" type="presParOf" srcId="{C0C0A1EA-7018-6A4D-8F8C-FD671FD1961B}" destId="{27F5CB79-45D1-DB4A-A42D-7FAB4861326E}" srcOrd="0" destOrd="0" presId="urn:microsoft.com/office/officeart/2005/8/layout/pyramid1"/>
    <dgm:cxn modelId="{2EB75DDF-AC2B-6A4F-B1C4-0F0DB22BE2BC}" type="presParOf" srcId="{C0C0A1EA-7018-6A4D-8F8C-FD671FD1961B}" destId="{A1A7A3D4-24CE-AF4A-A906-685C2F75F9A3}" srcOrd="1" destOrd="0" presId="urn:microsoft.com/office/officeart/2005/8/layout/pyramid1"/>
    <dgm:cxn modelId="{3A6A8F8C-5317-054D-918D-602BEB631BE2}" type="presParOf" srcId="{A7B9C4A7-284B-4241-80C6-55677548EA53}" destId="{FCC59570-A842-9E44-A2BA-46A7949A575D}" srcOrd="3" destOrd="0" presId="urn:microsoft.com/office/officeart/2005/8/layout/pyramid1"/>
    <dgm:cxn modelId="{789E4C19-A6D6-374E-B159-F2F877FB273B}" type="presParOf" srcId="{FCC59570-A842-9E44-A2BA-46A7949A575D}" destId="{2A9B79E1-4364-8B45-9B6A-6363CE859416}" srcOrd="0" destOrd="0" presId="urn:microsoft.com/office/officeart/2005/8/layout/pyramid1"/>
    <dgm:cxn modelId="{4492AF16-E4FF-C141-A252-7D9A9EAA4502}" type="presParOf" srcId="{FCC59570-A842-9E44-A2BA-46A7949A575D}" destId="{3A1A1D07-ED82-ED4A-9145-3014685B474B}" srcOrd="1" destOrd="0" presId="urn:microsoft.com/office/officeart/2005/8/layout/pyramid1"/>
    <dgm:cxn modelId="{6FB517C9-1AE5-754F-A681-9E1F25B2FBC7}" type="presParOf" srcId="{A7B9C4A7-284B-4241-80C6-55677548EA53}" destId="{95235792-3BF1-3C47-BE66-C9905DA43882}" srcOrd="4" destOrd="0" presId="urn:microsoft.com/office/officeart/2005/8/layout/pyramid1"/>
    <dgm:cxn modelId="{B584E007-7748-DE4E-99C8-CF49877D0582}" type="presParOf" srcId="{95235792-3BF1-3C47-BE66-C9905DA43882}" destId="{BA727457-35F9-894C-A01E-6AFF4D1FE6ED}" srcOrd="0" destOrd="0" presId="urn:microsoft.com/office/officeart/2005/8/layout/pyramid1"/>
    <dgm:cxn modelId="{9292C6D4-8DE3-274C-91BA-171DDC798769}" type="presParOf" srcId="{95235792-3BF1-3C47-BE66-C9905DA43882}" destId="{0079DB16-31E8-D641-BEAF-E2149CFC280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E9AFB-7E16-C648-A445-EF525AE47DEF}">
      <dsp:nvSpPr>
        <dsp:cNvPr id="0" name=""/>
        <dsp:cNvSpPr/>
      </dsp:nvSpPr>
      <dsp:spPr>
        <a:xfrm>
          <a:off x="2830698" y="0"/>
          <a:ext cx="1415349" cy="798512"/>
        </a:xfrm>
        <a:prstGeom prst="trapezoid">
          <a:avLst>
            <a:gd name="adj" fmla="val 88624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5000"/>
                <a:shade val="70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38100" dist="25400" dir="6600000" sx="101000" sy="101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500" kern="1200" dirty="0"/>
        </a:p>
      </dsp:txBody>
      <dsp:txXfrm>
        <a:off x="2830698" y="0"/>
        <a:ext cx="1415349" cy="798512"/>
      </dsp:txXfrm>
    </dsp:sp>
    <dsp:sp modelId="{0C821A3E-BC09-8F44-B251-AEC6DD1AF7F4}">
      <dsp:nvSpPr>
        <dsp:cNvPr id="0" name=""/>
        <dsp:cNvSpPr/>
      </dsp:nvSpPr>
      <dsp:spPr>
        <a:xfrm>
          <a:off x="2123024" y="798512"/>
          <a:ext cx="2830698" cy="798512"/>
        </a:xfrm>
        <a:prstGeom prst="trapezoid">
          <a:avLst>
            <a:gd name="adj" fmla="val 88624"/>
          </a:avLst>
        </a:prstGeom>
        <a:gradFill rotWithShape="0">
          <a:gsLst>
            <a:gs pos="0">
              <a:schemeClr val="accent3">
                <a:hueOff val="468528"/>
                <a:satOff val="0"/>
                <a:lumOff val="-2500"/>
                <a:alphaOff val="0"/>
                <a:tint val="95000"/>
                <a:shade val="70000"/>
                <a:satMod val="150000"/>
              </a:schemeClr>
            </a:gs>
            <a:gs pos="100000">
              <a:schemeClr val="accent3">
                <a:hueOff val="468528"/>
                <a:satOff val="0"/>
                <a:lumOff val="-2500"/>
                <a:alphaOff val="0"/>
                <a:tint val="10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38100" dist="25400" dir="6600000" sx="101000" sy="101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Anerkennung</a:t>
          </a:r>
          <a:endParaRPr lang="de-DE" sz="2500" kern="1200" dirty="0"/>
        </a:p>
      </dsp:txBody>
      <dsp:txXfrm>
        <a:off x="2618396" y="798512"/>
        <a:ext cx="1839954" cy="798512"/>
      </dsp:txXfrm>
    </dsp:sp>
    <dsp:sp modelId="{27F5CB79-45D1-DB4A-A42D-7FAB4861326E}">
      <dsp:nvSpPr>
        <dsp:cNvPr id="0" name=""/>
        <dsp:cNvSpPr/>
      </dsp:nvSpPr>
      <dsp:spPr>
        <a:xfrm>
          <a:off x="1415349" y="1597025"/>
          <a:ext cx="4246048" cy="798512"/>
        </a:xfrm>
        <a:prstGeom prst="trapezoid">
          <a:avLst>
            <a:gd name="adj" fmla="val 88624"/>
          </a:avLst>
        </a:prstGeom>
        <a:gradFill rotWithShape="0">
          <a:gsLst>
            <a:gs pos="0">
              <a:schemeClr val="accent3">
                <a:hueOff val="937057"/>
                <a:satOff val="0"/>
                <a:lumOff val="-5000"/>
                <a:alphaOff val="0"/>
                <a:tint val="95000"/>
                <a:shade val="70000"/>
                <a:satMod val="150000"/>
              </a:schemeClr>
            </a:gs>
            <a:gs pos="100000">
              <a:schemeClr val="accent3">
                <a:hueOff val="937057"/>
                <a:satOff val="0"/>
                <a:lumOff val="-5000"/>
                <a:alphaOff val="0"/>
                <a:tint val="10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38100" dist="25400" dir="6600000" sx="101000" sy="101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soziale Beziehungen</a:t>
          </a:r>
          <a:endParaRPr lang="de-DE" sz="2500" kern="1200" dirty="0"/>
        </a:p>
      </dsp:txBody>
      <dsp:txXfrm>
        <a:off x="2158407" y="1597025"/>
        <a:ext cx="2759931" cy="798512"/>
      </dsp:txXfrm>
    </dsp:sp>
    <dsp:sp modelId="{2A9B79E1-4364-8B45-9B6A-6363CE859416}">
      <dsp:nvSpPr>
        <dsp:cNvPr id="0" name=""/>
        <dsp:cNvSpPr/>
      </dsp:nvSpPr>
      <dsp:spPr>
        <a:xfrm>
          <a:off x="707674" y="2395537"/>
          <a:ext cx="5661397" cy="798512"/>
        </a:xfrm>
        <a:prstGeom prst="trapezoid">
          <a:avLst>
            <a:gd name="adj" fmla="val 88624"/>
          </a:avLst>
        </a:prstGeom>
        <a:gradFill rotWithShape="0">
          <a:gsLst>
            <a:gs pos="0">
              <a:schemeClr val="accent3">
                <a:hueOff val="1405585"/>
                <a:satOff val="0"/>
                <a:lumOff val="-7500"/>
                <a:alphaOff val="0"/>
                <a:tint val="95000"/>
                <a:shade val="70000"/>
                <a:satMod val="150000"/>
              </a:schemeClr>
            </a:gs>
            <a:gs pos="100000">
              <a:schemeClr val="accent3">
                <a:hueOff val="1405585"/>
                <a:satOff val="0"/>
                <a:lumOff val="-7500"/>
                <a:alphaOff val="0"/>
                <a:tint val="10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38100" dist="25400" dir="6600000" sx="101000" sy="101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Sicherheit</a:t>
          </a:r>
          <a:endParaRPr lang="de-DE" sz="2500" kern="1200" dirty="0"/>
        </a:p>
      </dsp:txBody>
      <dsp:txXfrm>
        <a:off x="1698419" y="2395537"/>
        <a:ext cx="3679908" cy="798512"/>
      </dsp:txXfrm>
    </dsp:sp>
    <dsp:sp modelId="{BA727457-35F9-894C-A01E-6AFF4D1FE6ED}">
      <dsp:nvSpPr>
        <dsp:cNvPr id="0" name=""/>
        <dsp:cNvSpPr/>
      </dsp:nvSpPr>
      <dsp:spPr>
        <a:xfrm>
          <a:off x="0" y="3194050"/>
          <a:ext cx="7076747" cy="798512"/>
        </a:xfrm>
        <a:prstGeom prst="trapezoid">
          <a:avLst>
            <a:gd name="adj" fmla="val 88624"/>
          </a:avLst>
        </a:prstGeom>
        <a:gradFill rotWithShape="0">
          <a:gsLst>
            <a:gs pos="0">
              <a:schemeClr val="accent3">
                <a:hueOff val="1874113"/>
                <a:satOff val="0"/>
                <a:lumOff val="-10000"/>
                <a:alphaOff val="0"/>
                <a:tint val="95000"/>
                <a:shade val="70000"/>
                <a:satMod val="150000"/>
              </a:schemeClr>
            </a:gs>
            <a:gs pos="100000">
              <a:schemeClr val="accent3">
                <a:hueOff val="1874113"/>
                <a:satOff val="0"/>
                <a:lumOff val="-10000"/>
                <a:alphaOff val="0"/>
                <a:tint val="10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38100" dist="25400" dir="6600000" sx="101000" sy="101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Grundbedürfnisse zu Lebenserhaltung</a:t>
          </a:r>
          <a:endParaRPr lang="de-DE" sz="2500" kern="1200" dirty="0"/>
        </a:p>
      </dsp:txBody>
      <dsp:txXfrm>
        <a:off x="1238430" y="3194050"/>
        <a:ext cx="4599885" cy="798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12.09.14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‹Nr.›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,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, Bild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12.09.14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D8A8FA6-B421-5A4E-92E9-D543BA7EA87C}" type="datetimeFigureOut">
              <a:rPr lang="de-DE" smtClean="0"/>
              <a:t>12.09.14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file://localhost/Users/paul/Github/Datenspuren2014-Talk/accelerations.png" TargetMode="Externa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emf"/><Relationship Id="rId7" Type="http://schemas.openxmlformats.org/officeDocument/2006/relationships/image" Target="../media/image14.png"/><Relationship Id="rId8" Type="http://schemas.openxmlformats.org/officeDocument/2006/relationships/image" Target="file://localhost/Users/paul/Github/Datenspuren2014-Talk/rotationrates.png" TargetMode="External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file://localhost/Users/paul/Github/Datenspuren2014-Talk/scatter.pn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file://localhost/Users/paul/Github/Datenspuren2014-Talk/rotationrates.pn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file://localhost/Users/paul/Github/Datenspuren2014-Talk/FFT.p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file://localhost/Users/paul/Github/Datenspuren2014-Talk/Klassifikation.p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file://localhost/Users/paul/Github/Datenspuren2014-Talk/confidence.p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file://localhost/Users/paul/Github/Datenspuren2014-Talk/Aktivitaeten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4400" dirty="0" smtClean="0"/>
              <a:t>Hack </a:t>
            </a:r>
            <a:r>
              <a:rPr lang="de-DE" sz="4400" dirty="0" err="1" smtClean="0"/>
              <a:t>the</a:t>
            </a:r>
            <a:r>
              <a:rPr lang="de-DE" sz="4400" dirty="0" smtClean="0"/>
              <a:t> (Gesundheits-)System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6205" y="2131509"/>
            <a:ext cx="7754112" cy="484632"/>
          </a:xfrm>
        </p:spPr>
        <p:txBody>
          <a:bodyPr>
            <a:noAutofit/>
          </a:bodyPr>
          <a:lstStyle/>
          <a:p>
            <a:r>
              <a:rPr lang="de-DE" sz="3600" dirty="0">
                <a:solidFill>
                  <a:schemeClr val="accent3"/>
                </a:solidFill>
              </a:rPr>
              <a:t>w</a:t>
            </a:r>
            <a:r>
              <a:rPr lang="de-DE" sz="3600" dirty="0" smtClean="0">
                <a:solidFill>
                  <a:schemeClr val="accent3"/>
                </a:solidFill>
              </a:rPr>
              <a:t>enigstens </a:t>
            </a:r>
            <a:r>
              <a:rPr lang="de-DE" sz="3600" dirty="0">
                <a:solidFill>
                  <a:schemeClr val="accent3"/>
                </a:solidFill>
              </a:rPr>
              <a:t>´</a:t>
            </a:r>
            <a:r>
              <a:rPr lang="de-DE" sz="3600" dirty="0" smtClean="0">
                <a:solidFill>
                  <a:schemeClr val="accent3"/>
                </a:solidFill>
              </a:rPr>
              <a:t>n bisschen</a:t>
            </a:r>
          </a:p>
          <a:p>
            <a:pPr marL="571500" indent="-571500">
              <a:buFontTx/>
              <a:buChar char="-"/>
            </a:pPr>
            <a:endParaRPr lang="de-DE" sz="3600" dirty="0" smtClean="0">
              <a:solidFill>
                <a:schemeClr val="accent3"/>
              </a:solidFill>
            </a:endParaRPr>
          </a:p>
          <a:p>
            <a:r>
              <a:rPr lang="de-DE" sz="2000" i="1" dirty="0" smtClean="0">
                <a:solidFill>
                  <a:schemeClr val="bg2"/>
                </a:solidFill>
              </a:rPr>
              <a:t>was deine Katze mit deinem Versicherungsbeitrag zu tun haben wird</a:t>
            </a:r>
          </a:p>
        </p:txBody>
      </p:sp>
      <p:pic>
        <p:nvPicPr>
          <p:cNvPr id="4" name="Bild 3" descr="WL0027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649" y="4043909"/>
            <a:ext cx="1463668" cy="238661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1341" y="6152947"/>
            <a:ext cx="7023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Paul Balzer | @Balzer82 | </a:t>
            </a:r>
            <a:r>
              <a:rPr lang="de-DE" sz="1200" dirty="0" err="1">
                <a:solidFill>
                  <a:schemeClr val="bg2"/>
                </a:solidFill>
              </a:rPr>
              <a:t>paul.balzer@ingenieur.de</a:t>
            </a:r>
            <a:endParaRPr lang="de-DE" sz="1200" dirty="0">
              <a:solidFill>
                <a:schemeClr val="bg2"/>
              </a:solidFill>
            </a:endParaRPr>
          </a:p>
          <a:p>
            <a:endParaRPr lang="de-DE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4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4 Aktivitäten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Laufen mit Telefon in der Hand</a:t>
            </a:r>
          </a:p>
          <a:p>
            <a:r>
              <a:rPr lang="de-DE" dirty="0" smtClean="0"/>
              <a:t>Joggen mit Telefon in der Hosentasche</a:t>
            </a:r>
          </a:p>
          <a:p>
            <a:r>
              <a:rPr lang="de-DE" dirty="0" smtClean="0"/>
              <a:t>Radfahren mit Telefon in der Hosentasche</a:t>
            </a:r>
          </a:p>
          <a:p>
            <a:r>
              <a:rPr lang="de-DE" dirty="0" smtClean="0"/>
              <a:t>Sitzen mit Telefon in der Hand</a:t>
            </a:r>
          </a:p>
          <a:p>
            <a:endParaRPr lang="de-DE" dirty="0" smtClean="0"/>
          </a:p>
          <a:p>
            <a:pPr>
              <a:buFont typeface="Wingdings" charset="0"/>
              <a:buChar char="à"/>
            </a:pPr>
            <a:r>
              <a:rPr lang="de-DE" dirty="0" smtClean="0">
                <a:sym typeface="Wingdings"/>
              </a:rPr>
              <a:t>Sensorik</a:t>
            </a:r>
          </a:p>
          <a:p>
            <a:pPr lvl="1">
              <a:buFont typeface="Wingdings" charset="0"/>
              <a:buChar char="à"/>
            </a:pPr>
            <a:r>
              <a:rPr lang="de-DE" dirty="0" smtClean="0">
                <a:sym typeface="Wingdings"/>
              </a:rPr>
              <a:t>Beschleunigungen</a:t>
            </a:r>
          </a:p>
          <a:p>
            <a:pPr lvl="1">
              <a:buFont typeface="Wingdings" charset="0"/>
              <a:buChar char="à"/>
            </a:pPr>
            <a:r>
              <a:rPr lang="de-DE" dirty="0" smtClean="0">
                <a:sym typeface="Wingdings"/>
              </a:rPr>
              <a:t>Drehraten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94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tertitel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3-achsiger MEMS Sensor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Beschleunigungen</a:t>
            </a:r>
            <a:endParaRPr lang="de-DE" dirty="0"/>
          </a:p>
        </p:txBody>
      </p:sp>
      <p:pic>
        <p:nvPicPr>
          <p:cNvPr id="30" name="accelerations.png" descr="/Users/paul/Github/Datenspuren2014-Talk/accelerations.png"/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18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Klassifikator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Betrag der Beschleunigungen</a:t>
            </a:r>
            <a:endParaRPr lang="de-DE" dirty="0"/>
          </a:p>
        </p:txBody>
      </p:sp>
      <p:sp>
        <p:nvSpPr>
          <p:cNvPr id="21" name="Inhaltsplatzhalt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Vorteil: lageunabhängig</a:t>
            </a:r>
            <a:endParaRPr lang="de-DE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1"/>
                </a:solidFill>
              </a:rPr>
              <a:t>Differenz zwischen </a:t>
            </a:r>
            <a:r>
              <a:rPr lang="de-DE" dirty="0" err="1" smtClean="0">
                <a:solidFill>
                  <a:schemeClr val="accent1"/>
                </a:solidFill>
              </a:rPr>
              <a:t>max</a:t>
            </a:r>
            <a:r>
              <a:rPr lang="de-DE" dirty="0" smtClean="0">
                <a:solidFill>
                  <a:schemeClr val="accent1"/>
                </a:solidFill>
              </a:rPr>
              <a:t> und min der Beschleunigung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33" name="Objek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77242"/>
              </p:ext>
            </p:extLst>
          </p:nvPr>
        </p:nvGraphicFramePr>
        <p:xfrm>
          <a:off x="942676" y="3886182"/>
          <a:ext cx="2851150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" name="Formel" r:id="rId3" imgW="1143000" imgH="304800" progId="Equation.3">
                  <p:embed/>
                </p:oleObj>
              </mc:Choice>
              <mc:Fallback>
                <p:oleObj name="Formel" r:id="rId3" imgW="11430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2676" y="3886182"/>
                        <a:ext cx="2851150" cy="760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999811"/>
              </p:ext>
            </p:extLst>
          </p:nvPr>
        </p:nvGraphicFramePr>
        <p:xfrm>
          <a:off x="7746146" y="3668905"/>
          <a:ext cx="696943" cy="539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" name="Formel" r:id="rId5" imgW="279400" imgH="215900" progId="Equation.3">
                  <p:embed/>
                </p:oleObj>
              </mc:Choice>
              <mc:Fallback>
                <p:oleObj name="Formel" r:id="rId5" imgW="279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46146" y="3668905"/>
                        <a:ext cx="696943" cy="539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rotationrates.png" descr="/Users/paul/Github/Datenspuren2014-Talk/rotationrates.png"/>
          <p:cNvPicPr>
            <a:picLocks noChangeAspect="1"/>
          </p:cNvPicPr>
          <p:nvPr/>
        </p:nvPicPr>
        <p:blipFill rotWithShape="1">
          <a:blip r:embed="rId7" r:link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5106" r="59110" b="75460"/>
          <a:stretch/>
        </p:blipFill>
        <p:spPr>
          <a:xfrm>
            <a:off x="4822983" y="3421902"/>
            <a:ext cx="2403107" cy="2275188"/>
          </a:xfrm>
          <a:prstGeom prst="rect">
            <a:avLst/>
          </a:prstGeom>
        </p:spPr>
      </p:pic>
      <p:cxnSp>
        <p:nvCxnSpPr>
          <p:cNvPr id="18" name="Gerade Verbindung 17"/>
          <p:cNvCxnSpPr/>
          <p:nvPr/>
        </p:nvCxnSpPr>
        <p:spPr>
          <a:xfrm>
            <a:off x="5057403" y="3934284"/>
            <a:ext cx="25620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6397505" y="5105115"/>
            <a:ext cx="12219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k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917738"/>
              </p:ext>
            </p:extLst>
          </p:nvPr>
        </p:nvGraphicFramePr>
        <p:xfrm>
          <a:off x="7777535" y="4851127"/>
          <a:ext cx="665554" cy="5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" name="Formel" r:id="rId9" imgW="266700" imgH="203200" progId="Equation.3">
                  <p:embed/>
                </p:oleObj>
              </mc:Choice>
              <mc:Fallback>
                <p:oleObj name="Formel" r:id="rId9" imgW="266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77535" y="4851127"/>
                        <a:ext cx="665554" cy="5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Gerade Verbindung mit Pfeil 30"/>
          <p:cNvCxnSpPr/>
          <p:nvPr/>
        </p:nvCxnSpPr>
        <p:spPr>
          <a:xfrm>
            <a:off x="4822983" y="5523564"/>
            <a:ext cx="240310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k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935596"/>
              </p:ext>
            </p:extLst>
          </p:nvPr>
        </p:nvGraphicFramePr>
        <p:xfrm>
          <a:off x="5773443" y="5544646"/>
          <a:ext cx="413522" cy="386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" name="Formel" r:id="rId11" imgW="190500" imgH="177800" progId="Equation.3">
                  <p:embed/>
                </p:oleObj>
              </mc:Choice>
              <mc:Fallback>
                <p:oleObj name="Formel" r:id="rId11" imgW="1905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73443" y="5544646"/>
                        <a:ext cx="413522" cy="386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41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atter.png" descr="/Users/paul/Github/Datenspuren2014-Talk/scatter.png"/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>
            <a:fillRect/>
          </a:stretch>
        </p:blipFill>
        <p:spPr/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zur Unterscheidung der Aktivitäten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Klassifikator</a:t>
            </a:r>
            <a:r>
              <a:rPr lang="de-DE" dirty="0" smtClean="0"/>
              <a:t>: Scatterplot</a:t>
            </a:r>
            <a:endParaRPr lang="de-DE" dirty="0"/>
          </a:p>
        </p:txBody>
      </p:sp>
      <p:sp>
        <p:nvSpPr>
          <p:cNvPr id="10" name="Legende m. Pfeil nach oben u. unten 9"/>
          <p:cNvSpPr/>
          <p:nvPr/>
        </p:nvSpPr>
        <p:spPr>
          <a:xfrm rot="3471519">
            <a:off x="3132806" y="4023741"/>
            <a:ext cx="3055098" cy="670972"/>
          </a:xfrm>
          <a:prstGeom prst="upDownArrowCallout">
            <a:avLst>
              <a:gd name="adj1" fmla="val 0"/>
              <a:gd name="adj2" fmla="val 6250"/>
              <a:gd name="adj3" fmla="val 16071"/>
              <a:gd name="adj4" fmla="val 5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181144" y="3805229"/>
            <a:ext cx="213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joggen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911227" y="4475683"/>
            <a:ext cx="213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sitzen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9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otationrates.png" descr="/Users/paul/Github/Datenspuren2014-Talk/rotationrates.png"/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>
            <a:fillRect/>
          </a:stretch>
        </p:blipFill>
        <p:spPr/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3-achsiger MEMS Sensor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Drehraten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551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Klassifikator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Fourier Analyse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e</a:t>
            </a:r>
            <a:r>
              <a:rPr lang="de-DE" dirty="0" smtClean="0"/>
              <a:t>rmittelt periodische Anteile an Signalen</a:t>
            </a:r>
          </a:p>
          <a:p>
            <a:r>
              <a:rPr lang="de-DE" dirty="0"/>
              <a:t>m</a:t>
            </a:r>
            <a:r>
              <a:rPr lang="de-DE" dirty="0" smtClean="0"/>
              <a:t>it digitalen Signalen: Diskrete Fourier Transformation</a:t>
            </a:r>
          </a:p>
          <a:p>
            <a:r>
              <a:rPr lang="de-DE" dirty="0" smtClean="0"/>
              <a:t>schneller: </a:t>
            </a:r>
            <a:br>
              <a:rPr lang="de-DE" dirty="0" smtClean="0"/>
            </a:br>
            <a:r>
              <a:rPr lang="de-DE" dirty="0" smtClean="0"/>
              <a:t>Fast Fourier Transformation (FFT)</a:t>
            </a:r>
          </a:p>
          <a:p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Inhaltsplatzhalter 1" descr="FFT.gi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r="12443"/>
          <a:stretch>
            <a:fillRect/>
          </a:stretch>
        </p:blipFill>
        <p:spPr>
          <a:xfrm>
            <a:off x="4779963" y="2590800"/>
            <a:ext cx="3932237" cy="3535363"/>
          </a:xfrm>
        </p:spPr>
      </p:pic>
    </p:spTree>
    <p:extLst>
      <p:ext uri="{BB962C8B-B14F-4D97-AF65-F5344CB8AC3E}">
        <p14:creationId xmlns:p14="http://schemas.microsoft.com/office/powerpoint/2010/main" val="337185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FT.png" descr="/Users/paul/Github/Datenspuren2014-Talk/FFT.png"/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>
            <a:fillRect/>
          </a:stretch>
        </p:blipFill>
        <p:spPr/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zur Unterscheidung der Aktivitäten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Klassifikator</a:t>
            </a:r>
            <a:r>
              <a:rPr lang="de-DE" dirty="0" smtClean="0"/>
              <a:t>: FFT</a:t>
            </a:r>
            <a:endParaRPr lang="de-DE" dirty="0"/>
          </a:p>
        </p:txBody>
      </p:sp>
      <p:sp>
        <p:nvSpPr>
          <p:cNvPr id="8" name="Legende m. Pfeil nach oben u. unten 7"/>
          <p:cNvSpPr/>
          <p:nvPr/>
        </p:nvSpPr>
        <p:spPr>
          <a:xfrm>
            <a:off x="1329817" y="4433214"/>
            <a:ext cx="4121239" cy="670972"/>
          </a:xfrm>
          <a:prstGeom prst="upDownArrowCallout">
            <a:avLst>
              <a:gd name="adj1" fmla="val 0"/>
              <a:gd name="adj2" fmla="val 6250"/>
              <a:gd name="adj3" fmla="val 16071"/>
              <a:gd name="adj4" fmla="val 5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2324190" y="3989895"/>
            <a:ext cx="213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>
                <a:solidFill>
                  <a:schemeClr val="accent1"/>
                </a:solidFill>
              </a:rPr>
              <a:t>radfahren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324190" y="5110711"/>
            <a:ext cx="213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laufen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3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Klassifikation: </a:t>
            </a:r>
            <a:r>
              <a:rPr lang="de-DE" dirty="0" err="1" smtClean="0"/>
              <a:t>radfahren</a:t>
            </a:r>
            <a:r>
              <a:rPr lang="de-DE" dirty="0" smtClean="0"/>
              <a:t> / laufen / sitzen / joggen</a:t>
            </a:r>
            <a:endParaRPr lang="de-DE" dirty="0"/>
          </a:p>
        </p:txBody>
      </p:sp>
      <p:pic>
        <p:nvPicPr>
          <p:cNvPr id="8" name="Klassifikation.png" descr="/Users/paul/Github/Datenspuren2014-Talk/Klassifikation.png"/>
          <p:cNvPicPr>
            <a:picLocks noGrp="1" noChangeAspect="1"/>
          </p:cNvPicPr>
          <p:nvPr>
            <p:ph type="pic"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68" r="-18868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kein Anspruch auf Vollständigkeit, Ähnlichkeit zu tatsächlichen Implementierungen zufällig</a:t>
            </a:r>
          </a:p>
        </p:txBody>
      </p:sp>
    </p:spTree>
    <p:extLst>
      <p:ext uri="{BB962C8B-B14F-4D97-AF65-F5344CB8AC3E}">
        <p14:creationId xmlns:p14="http://schemas.microsoft.com/office/powerpoint/2010/main" val="339207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 </a:t>
            </a:r>
            <a:r>
              <a:rPr lang="de-DE" dirty="0" err="1" smtClean="0"/>
              <a:t>Klassifikator</a:t>
            </a:r>
            <a:r>
              <a:rPr lang="de-DE" dirty="0" smtClean="0"/>
              <a:t> macht noch keine </a:t>
            </a:r>
            <a:r>
              <a:rPr lang="de-DE" dirty="0" err="1" smtClean="0"/>
              <a:t>Aktivitätenerkennung</a:t>
            </a:r>
            <a:endParaRPr lang="de-DE" dirty="0"/>
          </a:p>
        </p:txBody>
      </p:sp>
      <p:pic>
        <p:nvPicPr>
          <p:cNvPr id="13" name="confidence.png" descr="/Users/paul/Github/Datenspuren2014-Talk/confidence.png"/>
          <p:cNvPicPr>
            <a:picLocks noGrp="1" noChangeAspect="1"/>
          </p:cNvPicPr>
          <p:nvPr>
            <p:ph type="pic"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778" b="-22778"/>
          <a:stretch>
            <a:fillRect/>
          </a:stretch>
        </p:blipFill>
        <p:spPr/>
      </p:pic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Beispiel: </a:t>
            </a:r>
            <a:r>
              <a:rPr lang="de-DE" dirty="0" err="1" smtClean="0"/>
              <a:t>CMMotionActivity</a:t>
            </a:r>
            <a:r>
              <a:rPr lang="de-DE" dirty="0" smtClean="0"/>
              <a:t> Class Reference im iOS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021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Ellipse 1"/>
          <p:cNvSpPr/>
          <p:nvPr/>
        </p:nvSpPr>
        <p:spPr>
          <a:xfrm>
            <a:off x="3339932" y="2987928"/>
            <a:ext cx="1223327" cy="11553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joggen</a:t>
            </a:r>
            <a:endParaRPr lang="de-DE" dirty="0"/>
          </a:p>
        </p:txBody>
      </p:sp>
      <p:sp>
        <p:nvSpPr>
          <p:cNvPr id="132" name="Ellipse 2"/>
          <p:cNvSpPr/>
          <p:nvPr/>
        </p:nvSpPr>
        <p:spPr>
          <a:xfrm>
            <a:off x="5320557" y="2987928"/>
            <a:ext cx="1223327" cy="11553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laufen</a:t>
            </a:r>
            <a:endParaRPr lang="de-DE" dirty="0"/>
          </a:p>
        </p:txBody>
      </p:sp>
      <p:sp>
        <p:nvSpPr>
          <p:cNvPr id="133" name="Ellipse 3"/>
          <p:cNvSpPr/>
          <p:nvPr/>
        </p:nvSpPr>
        <p:spPr>
          <a:xfrm>
            <a:off x="7301181" y="2987928"/>
            <a:ext cx="1223327" cy="11553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sitzen</a:t>
            </a:r>
            <a:endParaRPr lang="de-DE" dirty="0"/>
          </a:p>
        </p:txBody>
      </p:sp>
      <p:sp>
        <p:nvSpPr>
          <p:cNvPr id="134" name="Ellipse 4"/>
          <p:cNvSpPr/>
          <p:nvPr/>
        </p:nvSpPr>
        <p:spPr>
          <a:xfrm>
            <a:off x="5333502" y="4858518"/>
            <a:ext cx="1223327" cy="11553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Rad fahren</a:t>
            </a:r>
            <a:endParaRPr lang="de-DE" dirty="0"/>
          </a:p>
        </p:txBody>
      </p:sp>
      <p:cxnSp>
        <p:nvCxnSpPr>
          <p:cNvPr id="135" name="Gekrümmte Verbindung 134"/>
          <p:cNvCxnSpPr>
            <a:stCxn id="133" idx="3"/>
            <a:endCxn id="132" idx="5"/>
          </p:cNvCxnSpPr>
          <p:nvPr/>
        </p:nvCxnSpPr>
        <p:spPr>
          <a:xfrm rot="5400000">
            <a:off x="6922533" y="3416292"/>
            <a:ext cx="9703" cy="1115603"/>
          </a:xfrm>
          <a:prstGeom prst="curvedConnector3">
            <a:avLst>
              <a:gd name="adj1" fmla="val 3543717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6" name="Gekrümmte Verbindung 135"/>
          <p:cNvCxnSpPr>
            <a:stCxn id="132" idx="3"/>
            <a:endCxn id="131" idx="5"/>
          </p:cNvCxnSpPr>
          <p:nvPr/>
        </p:nvCxnSpPr>
        <p:spPr>
          <a:xfrm rot="5400000">
            <a:off x="4941908" y="3416292"/>
            <a:ext cx="9703" cy="1115603"/>
          </a:xfrm>
          <a:prstGeom prst="curvedConnector3">
            <a:avLst>
              <a:gd name="adj1" fmla="val 3543717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7" name="Gekrümmte Verbindung 136"/>
          <p:cNvCxnSpPr>
            <a:stCxn id="131" idx="1"/>
            <a:endCxn id="131" idx="0"/>
          </p:cNvCxnSpPr>
          <p:nvPr/>
        </p:nvCxnSpPr>
        <p:spPr>
          <a:xfrm rot="5400000" flipH="1" flipV="1">
            <a:off x="3650740" y="2856272"/>
            <a:ext cx="169199" cy="432511"/>
          </a:xfrm>
          <a:prstGeom prst="curvedConnector3">
            <a:avLst>
              <a:gd name="adj1" fmla="val 203228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8" name="Gekrümmte Verbindung 137"/>
          <p:cNvCxnSpPr>
            <a:stCxn id="131" idx="6"/>
            <a:endCxn id="132" idx="2"/>
          </p:cNvCxnSpPr>
          <p:nvPr/>
        </p:nvCxnSpPr>
        <p:spPr>
          <a:xfrm>
            <a:off x="4563259" y="3565610"/>
            <a:ext cx="757298" cy="970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9" name="Gekrümmte Verbindung 138"/>
          <p:cNvCxnSpPr>
            <a:stCxn id="132" idx="6"/>
            <a:endCxn id="133" idx="2"/>
          </p:cNvCxnSpPr>
          <p:nvPr/>
        </p:nvCxnSpPr>
        <p:spPr>
          <a:xfrm>
            <a:off x="6543883" y="3565610"/>
            <a:ext cx="757298" cy="970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0" name="Gekrümmte Verbindung 139"/>
          <p:cNvCxnSpPr>
            <a:stCxn id="132" idx="1"/>
            <a:endCxn id="132" idx="0"/>
          </p:cNvCxnSpPr>
          <p:nvPr/>
        </p:nvCxnSpPr>
        <p:spPr>
          <a:xfrm rot="5400000" flipH="1" flipV="1">
            <a:off x="5631365" y="2856272"/>
            <a:ext cx="169199" cy="432511"/>
          </a:xfrm>
          <a:prstGeom prst="curvedConnector3">
            <a:avLst>
              <a:gd name="adj1" fmla="val 203228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1" name="Form 27"/>
          <p:cNvCxnSpPr>
            <a:stCxn id="133" idx="5"/>
            <a:endCxn id="134" idx="6"/>
          </p:cNvCxnSpPr>
          <p:nvPr/>
        </p:nvCxnSpPr>
        <p:spPr>
          <a:xfrm rot="5400000">
            <a:off x="6720039" y="3810883"/>
            <a:ext cx="1462107" cy="178852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2" name="Gekrümmte Verbindung 141"/>
          <p:cNvCxnSpPr>
            <a:stCxn id="134" idx="5"/>
            <a:endCxn id="134" idx="4"/>
          </p:cNvCxnSpPr>
          <p:nvPr/>
        </p:nvCxnSpPr>
        <p:spPr>
          <a:xfrm rot="5400000">
            <a:off x="6076821" y="5713027"/>
            <a:ext cx="169199" cy="432511"/>
          </a:xfrm>
          <a:prstGeom prst="curvedConnector3">
            <a:avLst>
              <a:gd name="adj1" fmla="val 203228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3" name="Gekrümmte Verbindung 142"/>
          <p:cNvCxnSpPr>
            <a:stCxn id="134" idx="7"/>
            <a:endCxn id="133" idx="4"/>
          </p:cNvCxnSpPr>
          <p:nvPr/>
        </p:nvCxnSpPr>
        <p:spPr>
          <a:xfrm rot="5400000" flipH="1" flipV="1">
            <a:off x="6703048" y="3817921"/>
            <a:ext cx="884425" cy="153516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4" name="Gekrümmte Verbindung 143"/>
          <p:cNvCxnSpPr>
            <a:stCxn id="134" idx="1"/>
            <a:endCxn id="131" idx="4"/>
          </p:cNvCxnSpPr>
          <p:nvPr/>
        </p:nvCxnSpPr>
        <p:spPr>
          <a:xfrm rot="16200000" flipV="1">
            <a:off x="4289913" y="3804975"/>
            <a:ext cx="884425" cy="156105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45" name="Textfeld 144"/>
          <p:cNvSpPr txBox="1"/>
          <p:nvPr/>
        </p:nvSpPr>
        <p:spPr>
          <a:xfrm>
            <a:off x="7974335" y="2492771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80%</a:t>
            </a:r>
            <a:endParaRPr lang="de-DE" dirty="0"/>
          </a:p>
        </p:txBody>
      </p:sp>
      <p:sp>
        <p:nvSpPr>
          <p:cNvPr id="146" name="Textfeld 145"/>
          <p:cNvSpPr txBox="1"/>
          <p:nvPr/>
        </p:nvSpPr>
        <p:spPr>
          <a:xfrm>
            <a:off x="6708935" y="3978240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10%</a:t>
            </a:r>
            <a:endParaRPr lang="de-DE" dirty="0"/>
          </a:p>
        </p:txBody>
      </p:sp>
      <p:sp>
        <p:nvSpPr>
          <p:cNvPr id="147" name="Textfeld 146"/>
          <p:cNvSpPr txBox="1"/>
          <p:nvPr/>
        </p:nvSpPr>
        <p:spPr>
          <a:xfrm>
            <a:off x="7699248" y="5078587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10%</a:t>
            </a:r>
            <a:endParaRPr lang="de-DE" dirty="0"/>
          </a:p>
        </p:txBody>
      </p:sp>
      <p:sp>
        <p:nvSpPr>
          <p:cNvPr id="148" name="Textfeld 147"/>
          <p:cNvSpPr txBox="1"/>
          <p:nvPr/>
        </p:nvSpPr>
        <p:spPr>
          <a:xfrm>
            <a:off x="5443536" y="2547789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70%</a:t>
            </a:r>
            <a:endParaRPr lang="de-DE" dirty="0"/>
          </a:p>
        </p:txBody>
      </p:sp>
      <p:sp>
        <p:nvSpPr>
          <p:cNvPr id="149" name="Textfeld 148"/>
          <p:cNvSpPr txBox="1"/>
          <p:nvPr/>
        </p:nvSpPr>
        <p:spPr>
          <a:xfrm>
            <a:off x="3517929" y="2547789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60%</a:t>
            </a:r>
            <a:endParaRPr lang="de-DE" dirty="0"/>
          </a:p>
        </p:txBody>
      </p:sp>
      <p:sp>
        <p:nvSpPr>
          <p:cNvPr id="150" name="Textfeld 149"/>
          <p:cNvSpPr txBox="1"/>
          <p:nvPr/>
        </p:nvSpPr>
        <p:spPr>
          <a:xfrm>
            <a:off x="6653918" y="3263014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10%</a:t>
            </a:r>
            <a:endParaRPr lang="de-DE" dirty="0"/>
          </a:p>
        </p:txBody>
      </p:sp>
      <p:sp>
        <p:nvSpPr>
          <p:cNvPr id="151" name="Textfeld 150"/>
          <p:cNvSpPr txBox="1"/>
          <p:nvPr/>
        </p:nvSpPr>
        <p:spPr>
          <a:xfrm>
            <a:off x="4728311" y="3978240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15%</a:t>
            </a:r>
            <a:endParaRPr lang="de-DE" dirty="0"/>
          </a:p>
        </p:txBody>
      </p:sp>
      <p:sp>
        <p:nvSpPr>
          <p:cNvPr id="152" name="Textfeld 151"/>
          <p:cNvSpPr txBox="1"/>
          <p:nvPr/>
        </p:nvSpPr>
        <p:spPr>
          <a:xfrm>
            <a:off x="4673294" y="3263014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15%</a:t>
            </a:r>
            <a:endParaRPr lang="de-DE" dirty="0"/>
          </a:p>
        </p:txBody>
      </p:sp>
      <p:cxnSp>
        <p:nvCxnSpPr>
          <p:cNvPr id="153" name="Form 50"/>
          <p:cNvCxnSpPr>
            <a:stCxn id="131" idx="3"/>
            <a:endCxn id="134" idx="2"/>
          </p:cNvCxnSpPr>
          <p:nvPr/>
        </p:nvCxnSpPr>
        <p:spPr>
          <a:xfrm rot="16200000" flipH="1">
            <a:off x="3695240" y="3797938"/>
            <a:ext cx="1462107" cy="181441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54" name="Textfeld 153"/>
          <p:cNvSpPr txBox="1"/>
          <p:nvPr/>
        </p:nvSpPr>
        <p:spPr>
          <a:xfrm>
            <a:off x="3903051" y="5133604"/>
            <a:ext cx="376249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5%</a:t>
            </a:r>
            <a:endParaRPr lang="de-DE" dirty="0"/>
          </a:p>
        </p:txBody>
      </p:sp>
      <p:cxnSp>
        <p:nvCxnSpPr>
          <p:cNvPr id="155" name="Gekrümmte Verbindung 154"/>
          <p:cNvCxnSpPr>
            <a:stCxn id="131" idx="7"/>
            <a:endCxn id="133" idx="1"/>
          </p:cNvCxnSpPr>
          <p:nvPr/>
        </p:nvCxnSpPr>
        <p:spPr>
          <a:xfrm rot="5400000" flipH="1" flipV="1">
            <a:off x="5932220" y="1609014"/>
            <a:ext cx="9703" cy="3096227"/>
          </a:xfrm>
          <a:prstGeom prst="curvedConnector3">
            <a:avLst>
              <a:gd name="adj1" fmla="val 7667357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56" name="Gekrümmte Verbindung 155"/>
          <p:cNvCxnSpPr>
            <a:stCxn id="133" idx="0"/>
            <a:endCxn id="133" idx="7"/>
          </p:cNvCxnSpPr>
          <p:nvPr/>
        </p:nvCxnSpPr>
        <p:spPr>
          <a:xfrm rot="16200000" flipH="1">
            <a:off x="8044501" y="2856272"/>
            <a:ext cx="169199" cy="432511"/>
          </a:xfrm>
          <a:prstGeom prst="curvedConnector3">
            <a:avLst>
              <a:gd name="adj1" fmla="val -103228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57" name="Textfeld 156"/>
          <p:cNvSpPr txBox="1"/>
          <p:nvPr/>
        </p:nvSpPr>
        <p:spPr>
          <a:xfrm>
            <a:off x="5498554" y="2107650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20%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4618276" y="4583431"/>
            <a:ext cx="376249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5%</a:t>
            </a:r>
            <a:endParaRPr lang="de-DE" dirty="0"/>
          </a:p>
        </p:txBody>
      </p:sp>
      <p:sp>
        <p:nvSpPr>
          <p:cNvPr id="159" name="Textfeld 158"/>
          <p:cNvSpPr txBox="1"/>
          <p:nvPr/>
        </p:nvSpPr>
        <p:spPr>
          <a:xfrm>
            <a:off x="5608589" y="4363361"/>
            <a:ext cx="376249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5%</a:t>
            </a:r>
            <a:endParaRPr lang="de-DE" dirty="0"/>
          </a:p>
        </p:txBody>
      </p:sp>
      <p:cxnSp>
        <p:nvCxnSpPr>
          <p:cNvPr id="160" name="Gekrümmte Verbindung 159"/>
          <p:cNvCxnSpPr>
            <a:stCxn id="132" idx="4"/>
            <a:endCxn id="134" idx="0"/>
          </p:cNvCxnSpPr>
          <p:nvPr/>
        </p:nvCxnSpPr>
        <p:spPr>
          <a:xfrm rot="16200000" flipH="1">
            <a:off x="5581080" y="4494432"/>
            <a:ext cx="715226" cy="12945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61" name="Textfeld 160"/>
          <p:cNvSpPr txBox="1"/>
          <p:nvPr/>
        </p:nvSpPr>
        <p:spPr>
          <a:xfrm>
            <a:off x="6433849" y="5958865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80%</a:t>
            </a:r>
            <a:endParaRPr lang="de-DE" dirty="0"/>
          </a:p>
        </p:txBody>
      </p:sp>
      <p:sp>
        <p:nvSpPr>
          <p:cNvPr id="162" name="Textfeld 161"/>
          <p:cNvSpPr txBox="1"/>
          <p:nvPr/>
        </p:nvSpPr>
        <p:spPr>
          <a:xfrm>
            <a:off x="6708935" y="4638448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10%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Hidden </a:t>
            </a:r>
            <a:r>
              <a:rPr lang="de-DE" dirty="0" err="1" smtClean="0"/>
              <a:t>Markov</a:t>
            </a:r>
            <a:r>
              <a:rPr lang="de-DE" dirty="0" smtClean="0"/>
              <a:t> Model (HMM)</a:t>
            </a:r>
            <a:endParaRPr lang="de-DE" dirty="0"/>
          </a:p>
        </p:txBody>
      </p:sp>
      <p:sp>
        <p:nvSpPr>
          <p:cNvPr id="34" name="Oval 33"/>
          <p:cNvSpPr/>
          <p:nvPr/>
        </p:nvSpPr>
        <p:spPr>
          <a:xfrm>
            <a:off x="7403850" y="5715252"/>
            <a:ext cx="323469" cy="3354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7907024" y="5715252"/>
            <a:ext cx="128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Zustand</a:t>
            </a:r>
          </a:p>
        </p:txBody>
      </p:sp>
      <p:cxnSp>
        <p:nvCxnSpPr>
          <p:cNvPr id="37" name="Gerade Verbindung mit Pfeil 36"/>
          <p:cNvCxnSpPr/>
          <p:nvPr/>
        </p:nvCxnSpPr>
        <p:spPr>
          <a:xfrm>
            <a:off x="7403850" y="6470096"/>
            <a:ext cx="3234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2551814" y="2036882"/>
            <a:ext cx="251587" cy="4601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krümmte Verbindung 12"/>
          <p:cNvCxnSpPr/>
          <p:nvPr/>
        </p:nvCxnSpPr>
        <p:spPr>
          <a:xfrm rot="10800000" flipV="1">
            <a:off x="2300228" y="3498641"/>
            <a:ext cx="1186059" cy="179728"/>
          </a:xfrm>
          <a:prstGeom prst="curvedConnector3">
            <a:avLst/>
          </a:prstGeom>
          <a:ln w="127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krümmte Verbindung 14"/>
          <p:cNvCxnSpPr/>
          <p:nvPr/>
        </p:nvCxnSpPr>
        <p:spPr>
          <a:xfrm rot="10800000">
            <a:off x="2300230" y="2504167"/>
            <a:ext cx="3198325" cy="838717"/>
          </a:xfrm>
          <a:prstGeom prst="curvedConnector3">
            <a:avLst>
              <a:gd name="adj1" fmla="val 2340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krümmte Verbindung 16"/>
          <p:cNvCxnSpPr/>
          <p:nvPr/>
        </p:nvCxnSpPr>
        <p:spPr>
          <a:xfrm rot="10800000" flipV="1">
            <a:off x="2156400" y="3786202"/>
            <a:ext cx="5328787" cy="862683"/>
          </a:xfrm>
          <a:prstGeom prst="curvedConnector3">
            <a:avLst>
              <a:gd name="adj1" fmla="val 54496"/>
            </a:avLst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krümmte Verbindung 19"/>
          <p:cNvCxnSpPr/>
          <p:nvPr/>
        </p:nvCxnSpPr>
        <p:spPr>
          <a:xfrm rot="10800000" flipV="1">
            <a:off x="2300229" y="5259947"/>
            <a:ext cx="3212426" cy="407376"/>
          </a:xfrm>
          <a:prstGeom prst="curvedConnector3">
            <a:avLst>
              <a:gd name="adj1" fmla="val 36947"/>
            </a:avLst>
          </a:prstGeom>
          <a:ln w="127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3043006" y="6208486"/>
            <a:ext cx="1976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tx2"/>
                </a:solidFill>
              </a:rPr>
              <a:t>Hidden</a:t>
            </a:r>
            <a:endParaRPr lang="de-DE" sz="2800" dirty="0">
              <a:solidFill>
                <a:schemeClr val="tx2"/>
              </a:solidFill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323467" y="6208486"/>
            <a:ext cx="1976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tx2"/>
                </a:solidFill>
              </a:rPr>
              <a:t>Observation</a:t>
            </a:r>
            <a:endParaRPr lang="de-DE" sz="2800" dirty="0">
              <a:solidFill>
                <a:schemeClr val="tx2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3043006" y="2133600"/>
            <a:ext cx="575059" cy="370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10%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2911227" y="5663963"/>
            <a:ext cx="575059" cy="370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5</a:t>
            </a:r>
            <a:r>
              <a:rPr lang="de-DE" dirty="0" smtClean="0">
                <a:solidFill>
                  <a:schemeClr val="accent1"/>
                </a:solidFill>
              </a:rPr>
              <a:t>%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2911227" y="4633540"/>
            <a:ext cx="575059" cy="370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8</a:t>
            </a:r>
            <a:r>
              <a:rPr lang="de-DE" dirty="0" smtClean="0">
                <a:solidFill>
                  <a:schemeClr val="accent1"/>
                </a:solidFill>
              </a:rPr>
              <a:t>0%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2803401" y="3004900"/>
            <a:ext cx="575059" cy="370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5</a:t>
            </a:r>
            <a:r>
              <a:rPr lang="de-DE" dirty="0" smtClean="0">
                <a:solidFill>
                  <a:schemeClr val="accent1"/>
                </a:solidFill>
              </a:rPr>
              <a:t>%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 rot="16200000">
            <a:off x="-932250" y="3191661"/>
            <a:ext cx="417160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dirty="0" smtClean="0">
                <a:solidFill>
                  <a:srgbClr val="990000"/>
                </a:solidFill>
              </a:rPr>
              <a:t>HMM</a:t>
            </a:r>
            <a:endParaRPr lang="de-DE" sz="11500" dirty="0">
              <a:solidFill>
                <a:srgbClr val="990000"/>
              </a:solidFill>
            </a:endParaRPr>
          </a:p>
        </p:txBody>
      </p:sp>
      <p:pic>
        <p:nvPicPr>
          <p:cNvPr id="49" name="Bild 48" descr="LS0194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7" y="2012920"/>
            <a:ext cx="1269919" cy="875550"/>
          </a:xfrm>
          <a:prstGeom prst="rect">
            <a:avLst/>
          </a:prstGeom>
        </p:spPr>
      </p:pic>
      <p:sp>
        <p:nvSpPr>
          <p:cNvPr id="50" name="Textfeld 49"/>
          <p:cNvSpPr txBox="1"/>
          <p:nvPr/>
        </p:nvSpPr>
        <p:spPr>
          <a:xfrm>
            <a:off x="7907024" y="6269250"/>
            <a:ext cx="128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Emission</a:t>
            </a:r>
          </a:p>
        </p:txBody>
      </p:sp>
      <p:cxnSp>
        <p:nvCxnSpPr>
          <p:cNvPr id="181" name="Gerade Verbindung mit Pfeil 180"/>
          <p:cNvCxnSpPr/>
          <p:nvPr/>
        </p:nvCxnSpPr>
        <p:spPr>
          <a:xfrm>
            <a:off x="7403850" y="6191519"/>
            <a:ext cx="3234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2" name="Textfeld 181"/>
          <p:cNvSpPr txBox="1"/>
          <p:nvPr/>
        </p:nvSpPr>
        <p:spPr>
          <a:xfrm>
            <a:off x="7907024" y="5990673"/>
            <a:ext cx="128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Übergang</a:t>
            </a:r>
          </a:p>
        </p:txBody>
      </p:sp>
    </p:spTree>
    <p:extLst>
      <p:ext uri="{BB962C8B-B14F-4D97-AF65-F5344CB8AC3E}">
        <p14:creationId xmlns:p14="http://schemas.microsoft.com/office/powerpoint/2010/main" val="324218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4" grpId="0"/>
      <p:bldP spid="157" grpId="0"/>
      <p:bldP spid="158" grpId="0"/>
      <p:bldP spid="159" grpId="0"/>
      <p:bldP spid="161" grpId="0"/>
      <p:bldP spid="162" grpId="0"/>
      <p:bldP spid="34" grpId="0" animBg="1"/>
      <p:bldP spid="35" grpId="0"/>
      <p:bldP spid="38" grpId="0" animBg="1"/>
      <p:bldP spid="40" grpId="0"/>
      <p:bldP spid="41" grpId="0"/>
      <p:bldP spid="42" grpId="0"/>
      <p:bldP spid="43" grpId="0"/>
      <p:bldP spid="44" grpId="0"/>
      <p:bldP spid="45" grpId="0"/>
      <p:bldP spid="48" grpId="0"/>
      <p:bldP spid="50" grpId="0"/>
      <p:bldP spid="18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Bedürfnisse des Menschen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051525"/>
              </p:ext>
            </p:extLst>
          </p:nvPr>
        </p:nvGraphicFramePr>
        <p:xfrm>
          <a:off x="1781503" y="2133600"/>
          <a:ext cx="7076747" cy="399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1781504" y="6326314"/>
            <a:ext cx="707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Free </a:t>
            </a:r>
            <a:r>
              <a:rPr lang="de-DE" dirty="0" err="1" smtClean="0">
                <a:solidFill>
                  <a:schemeClr val="accent1"/>
                </a:solidFill>
              </a:rPr>
              <a:t>WiFi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054271" y="6122626"/>
            <a:ext cx="8422184" cy="706918"/>
          </a:xfrm>
          <a:custGeom>
            <a:avLst/>
            <a:gdLst>
              <a:gd name="connsiteX0" fmla="*/ 682879 w 8422184"/>
              <a:gd name="connsiteY0" fmla="*/ 0 h 706918"/>
              <a:gd name="connsiteX1" fmla="*/ 682879 w 8422184"/>
              <a:gd name="connsiteY1" fmla="*/ 0 h 706918"/>
              <a:gd name="connsiteX2" fmla="*/ 575056 w 8422184"/>
              <a:gd name="connsiteY2" fmla="*/ 71890 h 706918"/>
              <a:gd name="connsiteX3" fmla="*/ 503174 w 8422184"/>
              <a:gd name="connsiteY3" fmla="*/ 143780 h 706918"/>
              <a:gd name="connsiteX4" fmla="*/ 371390 w 8422184"/>
              <a:gd name="connsiteY4" fmla="*/ 227651 h 706918"/>
              <a:gd name="connsiteX5" fmla="*/ 311489 w 8422184"/>
              <a:gd name="connsiteY5" fmla="*/ 287560 h 706918"/>
              <a:gd name="connsiteX6" fmla="*/ 263567 w 8422184"/>
              <a:gd name="connsiteY6" fmla="*/ 323505 h 706918"/>
              <a:gd name="connsiteX7" fmla="*/ 179705 w 8422184"/>
              <a:gd name="connsiteY7" fmla="*/ 443321 h 706918"/>
              <a:gd name="connsiteX8" fmla="*/ 143764 w 8422184"/>
              <a:gd name="connsiteY8" fmla="*/ 515211 h 706918"/>
              <a:gd name="connsiteX9" fmla="*/ 107823 w 8422184"/>
              <a:gd name="connsiteY9" fmla="*/ 539174 h 706918"/>
              <a:gd name="connsiteX10" fmla="*/ 47921 w 8422184"/>
              <a:gd name="connsiteY10" fmla="*/ 575119 h 706918"/>
              <a:gd name="connsiteX11" fmla="*/ 0 w 8422184"/>
              <a:gd name="connsiteY11" fmla="*/ 623046 h 706918"/>
              <a:gd name="connsiteX12" fmla="*/ 0 w 8422184"/>
              <a:gd name="connsiteY12" fmla="*/ 623046 h 706918"/>
              <a:gd name="connsiteX13" fmla="*/ 982388 w 8422184"/>
              <a:gd name="connsiteY13" fmla="*/ 635028 h 706918"/>
              <a:gd name="connsiteX14" fmla="*/ 1174074 w 8422184"/>
              <a:gd name="connsiteY14" fmla="*/ 658991 h 706918"/>
              <a:gd name="connsiteX15" fmla="*/ 1413681 w 8422184"/>
              <a:gd name="connsiteY15" fmla="*/ 682954 h 706918"/>
              <a:gd name="connsiteX16" fmla="*/ 2132501 w 8422184"/>
              <a:gd name="connsiteY16" fmla="*/ 706918 h 706918"/>
              <a:gd name="connsiteX17" fmla="*/ 2731519 w 8422184"/>
              <a:gd name="connsiteY17" fmla="*/ 694936 h 706918"/>
              <a:gd name="connsiteX18" fmla="*/ 2839342 w 8422184"/>
              <a:gd name="connsiteY18" fmla="*/ 682954 h 706918"/>
              <a:gd name="connsiteX19" fmla="*/ 2959145 w 8422184"/>
              <a:gd name="connsiteY19" fmla="*/ 647009 h 706918"/>
              <a:gd name="connsiteX20" fmla="*/ 3162811 w 8422184"/>
              <a:gd name="connsiteY20" fmla="*/ 623046 h 706918"/>
              <a:gd name="connsiteX21" fmla="*/ 3210733 w 8422184"/>
              <a:gd name="connsiteY21" fmla="*/ 611064 h 706918"/>
              <a:gd name="connsiteX22" fmla="*/ 3390438 w 8422184"/>
              <a:gd name="connsiteY22" fmla="*/ 623046 h 706918"/>
              <a:gd name="connsiteX23" fmla="*/ 3462320 w 8422184"/>
              <a:gd name="connsiteY23" fmla="*/ 635028 h 706918"/>
              <a:gd name="connsiteX24" fmla="*/ 3522222 w 8422184"/>
              <a:gd name="connsiteY24" fmla="*/ 647009 h 706918"/>
              <a:gd name="connsiteX25" fmla="*/ 4133219 w 8422184"/>
              <a:gd name="connsiteY25" fmla="*/ 658991 h 706918"/>
              <a:gd name="connsiteX26" fmla="*/ 4456689 w 8422184"/>
              <a:gd name="connsiteY26" fmla="*/ 682954 h 706918"/>
              <a:gd name="connsiteX27" fmla="*/ 5223431 w 8422184"/>
              <a:gd name="connsiteY27" fmla="*/ 670973 h 706918"/>
              <a:gd name="connsiteX28" fmla="*/ 5606802 w 8422184"/>
              <a:gd name="connsiteY28" fmla="*/ 658991 h 706918"/>
              <a:gd name="connsiteX29" fmla="*/ 5642743 w 8422184"/>
              <a:gd name="connsiteY29" fmla="*/ 647009 h 706918"/>
              <a:gd name="connsiteX30" fmla="*/ 5870370 w 8422184"/>
              <a:gd name="connsiteY30" fmla="*/ 635028 h 706918"/>
              <a:gd name="connsiteX31" fmla="*/ 6349584 w 8422184"/>
              <a:gd name="connsiteY31" fmla="*/ 623046 h 706918"/>
              <a:gd name="connsiteX32" fmla="*/ 6445426 w 8422184"/>
              <a:gd name="connsiteY32" fmla="*/ 611064 h 706918"/>
              <a:gd name="connsiteX33" fmla="*/ 6505328 w 8422184"/>
              <a:gd name="connsiteY33" fmla="*/ 599083 h 706918"/>
              <a:gd name="connsiteX34" fmla="*/ 6900680 w 8422184"/>
              <a:gd name="connsiteY34" fmla="*/ 611064 h 706918"/>
              <a:gd name="connsiteX35" fmla="*/ 7044444 w 8422184"/>
              <a:gd name="connsiteY35" fmla="*/ 635028 h 706918"/>
              <a:gd name="connsiteX36" fmla="*/ 7128306 w 8422184"/>
              <a:gd name="connsiteY36" fmla="*/ 658991 h 706918"/>
              <a:gd name="connsiteX37" fmla="*/ 7451776 w 8422184"/>
              <a:gd name="connsiteY37" fmla="*/ 670973 h 706918"/>
              <a:gd name="connsiteX38" fmla="*/ 8014852 w 8422184"/>
              <a:gd name="connsiteY38" fmla="*/ 658991 h 706918"/>
              <a:gd name="connsiteX39" fmla="*/ 8074754 w 8422184"/>
              <a:gd name="connsiteY39" fmla="*/ 647009 h 706918"/>
              <a:gd name="connsiteX40" fmla="*/ 8302380 w 8422184"/>
              <a:gd name="connsiteY40" fmla="*/ 658991 h 706918"/>
              <a:gd name="connsiteX41" fmla="*/ 8422184 w 8422184"/>
              <a:gd name="connsiteY41" fmla="*/ 658991 h 706918"/>
              <a:gd name="connsiteX42" fmla="*/ 8422184 w 8422184"/>
              <a:gd name="connsiteY42" fmla="*/ 658991 h 706918"/>
              <a:gd name="connsiteX43" fmla="*/ 8302380 w 8422184"/>
              <a:gd name="connsiteY43" fmla="*/ 539174 h 706918"/>
              <a:gd name="connsiteX44" fmla="*/ 8158616 w 8422184"/>
              <a:gd name="connsiteY44" fmla="*/ 467284 h 706918"/>
              <a:gd name="connsiteX45" fmla="*/ 8026832 w 8422184"/>
              <a:gd name="connsiteY45" fmla="*/ 347468 h 706918"/>
              <a:gd name="connsiteX46" fmla="*/ 8002871 w 8422184"/>
              <a:gd name="connsiteY46" fmla="*/ 311523 h 706918"/>
              <a:gd name="connsiteX47" fmla="*/ 7990891 w 8422184"/>
              <a:gd name="connsiteY47" fmla="*/ 275578 h 706918"/>
              <a:gd name="connsiteX48" fmla="*/ 7942970 w 8422184"/>
              <a:gd name="connsiteY48" fmla="*/ 203688 h 706918"/>
              <a:gd name="connsiteX49" fmla="*/ 7919009 w 8422184"/>
              <a:gd name="connsiteY49" fmla="*/ 167743 h 706918"/>
              <a:gd name="connsiteX50" fmla="*/ 7883068 w 8422184"/>
              <a:gd name="connsiteY50" fmla="*/ 95853 h 706918"/>
              <a:gd name="connsiteX51" fmla="*/ 7835147 w 8422184"/>
              <a:gd name="connsiteY51" fmla="*/ 47927 h 706918"/>
              <a:gd name="connsiteX52" fmla="*/ 7691382 w 8422184"/>
              <a:gd name="connsiteY52" fmla="*/ 23963 h 70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422184" h="706918">
                <a:moveTo>
                  <a:pt x="682879" y="0"/>
                </a:moveTo>
                <a:lnTo>
                  <a:pt x="682879" y="0"/>
                </a:lnTo>
                <a:cubicBezTo>
                  <a:pt x="646938" y="23963"/>
                  <a:pt x="608786" y="44903"/>
                  <a:pt x="575056" y="71890"/>
                </a:cubicBezTo>
                <a:cubicBezTo>
                  <a:pt x="548596" y="93061"/>
                  <a:pt x="532231" y="126344"/>
                  <a:pt x="503174" y="143780"/>
                </a:cubicBezTo>
                <a:cubicBezTo>
                  <a:pt x="480073" y="157642"/>
                  <a:pt x="386597" y="212442"/>
                  <a:pt x="371390" y="227651"/>
                </a:cubicBezTo>
                <a:cubicBezTo>
                  <a:pt x="351423" y="247621"/>
                  <a:pt x="334080" y="270615"/>
                  <a:pt x="311489" y="287560"/>
                </a:cubicBezTo>
                <a:cubicBezTo>
                  <a:pt x="295515" y="299542"/>
                  <a:pt x="277686" y="309385"/>
                  <a:pt x="263567" y="323505"/>
                </a:cubicBezTo>
                <a:cubicBezTo>
                  <a:pt x="249896" y="337177"/>
                  <a:pt x="181663" y="437448"/>
                  <a:pt x="179705" y="443321"/>
                </a:cubicBezTo>
                <a:cubicBezTo>
                  <a:pt x="169962" y="472553"/>
                  <a:pt x="166987" y="491986"/>
                  <a:pt x="143764" y="515211"/>
                </a:cubicBezTo>
                <a:cubicBezTo>
                  <a:pt x="133583" y="525393"/>
                  <a:pt x="119066" y="530178"/>
                  <a:pt x="107823" y="539174"/>
                </a:cubicBezTo>
                <a:cubicBezTo>
                  <a:pt x="60837" y="576767"/>
                  <a:pt x="110337" y="554312"/>
                  <a:pt x="47921" y="575119"/>
                </a:cubicBezTo>
                <a:lnTo>
                  <a:pt x="0" y="623046"/>
                </a:lnTo>
                <a:lnTo>
                  <a:pt x="0" y="623046"/>
                </a:lnTo>
                <a:lnTo>
                  <a:pt x="982388" y="635028"/>
                </a:lnTo>
                <a:cubicBezTo>
                  <a:pt x="1046751" y="636998"/>
                  <a:pt x="1110075" y="651879"/>
                  <a:pt x="1174074" y="658991"/>
                </a:cubicBezTo>
                <a:cubicBezTo>
                  <a:pt x="1253850" y="667856"/>
                  <a:pt x="1333489" y="679467"/>
                  <a:pt x="1413681" y="682954"/>
                </a:cubicBezTo>
                <a:cubicBezTo>
                  <a:pt x="1836901" y="701357"/>
                  <a:pt x="1597326" y="692452"/>
                  <a:pt x="2132501" y="706918"/>
                </a:cubicBezTo>
                <a:lnTo>
                  <a:pt x="2731519" y="694936"/>
                </a:lnTo>
                <a:cubicBezTo>
                  <a:pt x="2767660" y="693711"/>
                  <a:pt x="2803882" y="690047"/>
                  <a:pt x="2839342" y="682954"/>
                </a:cubicBezTo>
                <a:cubicBezTo>
                  <a:pt x="2948149" y="661190"/>
                  <a:pt x="2872833" y="660289"/>
                  <a:pt x="2959145" y="647009"/>
                </a:cubicBezTo>
                <a:cubicBezTo>
                  <a:pt x="3084249" y="627760"/>
                  <a:pt x="3044190" y="642819"/>
                  <a:pt x="3162811" y="623046"/>
                </a:cubicBezTo>
                <a:cubicBezTo>
                  <a:pt x="3179053" y="620339"/>
                  <a:pt x="3194759" y="615058"/>
                  <a:pt x="3210733" y="611064"/>
                </a:cubicBezTo>
                <a:cubicBezTo>
                  <a:pt x="3270635" y="615058"/>
                  <a:pt x="3330674" y="617353"/>
                  <a:pt x="3390438" y="623046"/>
                </a:cubicBezTo>
                <a:cubicBezTo>
                  <a:pt x="3414620" y="625349"/>
                  <a:pt x="3438421" y="630682"/>
                  <a:pt x="3462320" y="635028"/>
                </a:cubicBezTo>
                <a:cubicBezTo>
                  <a:pt x="3482354" y="638671"/>
                  <a:pt x="3501872" y="646282"/>
                  <a:pt x="3522222" y="647009"/>
                </a:cubicBezTo>
                <a:cubicBezTo>
                  <a:pt x="3725797" y="654280"/>
                  <a:pt x="3929553" y="654997"/>
                  <a:pt x="4133219" y="658991"/>
                </a:cubicBezTo>
                <a:cubicBezTo>
                  <a:pt x="4265115" y="680977"/>
                  <a:pt x="4259645" y="682954"/>
                  <a:pt x="4456689" y="682954"/>
                </a:cubicBezTo>
                <a:cubicBezTo>
                  <a:pt x="4712301" y="682954"/>
                  <a:pt x="4967850" y="674967"/>
                  <a:pt x="5223431" y="670973"/>
                </a:cubicBezTo>
                <a:cubicBezTo>
                  <a:pt x="5351221" y="666979"/>
                  <a:pt x="5479158" y="666286"/>
                  <a:pt x="5606802" y="658991"/>
                </a:cubicBezTo>
                <a:cubicBezTo>
                  <a:pt x="5619410" y="658270"/>
                  <a:pt x="5630166" y="648152"/>
                  <a:pt x="5642743" y="647009"/>
                </a:cubicBezTo>
                <a:cubicBezTo>
                  <a:pt x="5718412" y="640129"/>
                  <a:pt x="5794433" y="637602"/>
                  <a:pt x="5870370" y="635028"/>
                </a:cubicBezTo>
                <a:lnTo>
                  <a:pt x="6349584" y="623046"/>
                </a:lnTo>
                <a:cubicBezTo>
                  <a:pt x="6381531" y="619052"/>
                  <a:pt x="6413604" y="615960"/>
                  <a:pt x="6445426" y="611064"/>
                </a:cubicBezTo>
                <a:cubicBezTo>
                  <a:pt x="6465552" y="607967"/>
                  <a:pt x="6484965" y="599083"/>
                  <a:pt x="6505328" y="599083"/>
                </a:cubicBezTo>
                <a:cubicBezTo>
                  <a:pt x="6637172" y="599083"/>
                  <a:pt x="6768896" y="607070"/>
                  <a:pt x="6900680" y="611064"/>
                </a:cubicBezTo>
                <a:cubicBezTo>
                  <a:pt x="6984937" y="639154"/>
                  <a:pt x="6883952" y="608277"/>
                  <a:pt x="7044444" y="635028"/>
                </a:cubicBezTo>
                <a:cubicBezTo>
                  <a:pt x="7096321" y="643675"/>
                  <a:pt x="7067722" y="655082"/>
                  <a:pt x="7128306" y="658991"/>
                </a:cubicBezTo>
                <a:cubicBezTo>
                  <a:pt x="7235979" y="665939"/>
                  <a:pt x="7343953" y="666979"/>
                  <a:pt x="7451776" y="670973"/>
                </a:cubicBezTo>
                <a:lnTo>
                  <a:pt x="8014852" y="658991"/>
                </a:lnTo>
                <a:cubicBezTo>
                  <a:pt x="8035200" y="658208"/>
                  <a:pt x="8054391" y="647009"/>
                  <a:pt x="8074754" y="647009"/>
                </a:cubicBezTo>
                <a:cubicBezTo>
                  <a:pt x="8150734" y="647009"/>
                  <a:pt x="8226445" y="656372"/>
                  <a:pt x="8302380" y="658991"/>
                </a:cubicBezTo>
                <a:cubicBezTo>
                  <a:pt x="8342291" y="660367"/>
                  <a:pt x="8382249" y="658991"/>
                  <a:pt x="8422184" y="658991"/>
                </a:cubicBezTo>
                <a:lnTo>
                  <a:pt x="8422184" y="658991"/>
                </a:lnTo>
                <a:cubicBezTo>
                  <a:pt x="8382249" y="619052"/>
                  <a:pt x="8348165" y="572244"/>
                  <a:pt x="8302380" y="539174"/>
                </a:cubicBezTo>
                <a:cubicBezTo>
                  <a:pt x="8093467" y="388276"/>
                  <a:pt x="8289061" y="586872"/>
                  <a:pt x="8158616" y="467284"/>
                </a:cubicBezTo>
                <a:cubicBezTo>
                  <a:pt x="8017253" y="337688"/>
                  <a:pt x="8111628" y="404004"/>
                  <a:pt x="8026832" y="347468"/>
                </a:cubicBezTo>
                <a:cubicBezTo>
                  <a:pt x="8018845" y="335486"/>
                  <a:pt x="8009310" y="324403"/>
                  <a:pt x="8002871" y="311523"/>
                </a:cubicBezTo>
                <a:cubicBezTo>
                  <a:pt x="7997223" y="300226"/>
                  <a:pt x="7997024" y="286619"/>
                  <a:pt x="7990891" y="275578"/>
                </a:cubicBezTo>
                <a:cubicBezTo>
                  <a:pt x="7976906" y="250402"/>
                  <a:pt x="7958944" y="227651"/>
                  <a:pt x="7942970" y="203688"/>
                </a:cubicBezTo>
                <a:lnTo>
                  <a:pt x="7919009" y="167743"/>
                </a:lnTo>
                <a:cubicBezTo>
                  <a:pt x="7888897" y="77394"/>
                  <a:pt x="7929517" y="188761"/>
                  <a:pt x="7883068" y="95853"/>
                </a:cubicBezTo>
                <a:cubicBezTo>
                  <a:pt x="7863409" y="56530"/>
                  <a:pt x="7886755" y="55300"/>
                  <a:pt x="7835147" y="47927"/>
                </a:cubicBezTo>
                <a:cubicBezTo>
                  <a:pt x="7689411" y="27106"/>
                  <a:pt x="7735618" y="68203"/>
                  <a:pt x="7691382" y="2396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18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ktivitaeten.png" descr="/Users/paul/Github/Datenspuren2014-Talk/Aktivitaeten.png"/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95" r="-9695"/>
          <a:stretch>
            <a:fillRect/>
          </a:stretch>
        </p:blipFill>
        <p:spPr>
          <a:xfrm>
            <a:off x="284162" y="2256698"/>
            <a:ext cx="8574087" cy="4377391"/>
          </a:xfrm>
        </p:spPr>
      </p:pic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Video: http://</a:t>
            </a:r>
            <a:r>
              <a:rPr lang="de-DE" dirty="0" err="1">
                <a:solidFill>
                  <a:schemeClr val="bg2"/>
                </a:solidFill>
              </a:rPr>
              <a:t>vimeo.com</a:t>
            </a:r>
            <a:r>
              <a:rPr lang="de-DE" dirty="0">
                <a:solidFill>
                  <a:schemeClr val="bg2"/>
                </a:solidFill>
              </a:rPr>
              <a:t>/</a:t>
            </a:r>
            <a:r>
              <a:rPr lang="de-DE" dirty="0" err="1">
                <a:solidFill>
                  <a:schemeClr val="bg2"/>
                </a:solidFill>
              </a:rPr>
              <a:t>mechlabengineering</a:t>
            </a:r>
            <a:r>
              <a:rPr lang="de-DE" dirty="0">
                <a:solidFill>
                  <a:schemeClr val="bg2"/>
                </a:solidFill>
              </a:rPr>
              <a:t>/</a:t>
            </a:r>
            <a:r>
              <a:rPr lang="de-DE" dirty="0" err="1">
                <a:solidFill>
                  <a:schemeClr val="bg2"/>
                </a:solidFill>
              </a:rPr>
              <a:t>hmm</a:t>
            </a:r>
            <a:endParaRPr lang="de-DE" dirty="0">
              <a:solidFill>
                <a:schemeClr val="bg2"/>
              </a:solidFill>
            </a:endParaRPr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Aktivitätenerkennung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55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 wird kommen, ob wir wollen oder nicht!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Begehrlichkeiten sind so hoch, dass wir die Entwicklung nicht aufhalten werden.</a:t>
            </a:r>
            <a:endParaRPr lang="de-DE" dirty="0"/>
          </a:p>
        </p:txBody>
      </p:sp>
      <p:pic>
        <p:nvPicPr>
          <p:cNvPr id="14" name="Bildplatzhalter 13" descr="skd182040sdc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94" r="-84494"/>
          <a:stretch>
            <a:fillRect/>
          </a:stretch>
        </p:blipFill>
        <p:spPr/>
      </p:pic>
      <p:sp>
        <p:nvSpPr>
          <p:cNvPr id="15" name="Textfeld 14"/>
          <p:cNvSpPr txBox="1"/>
          <p:nvPr/>
        </p:nvSpPr>
        <p:spPr>
          <a:xfrm rot="163930">
            <a:off x="3366477" y="2325752"/>
            <a:ext cx="281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2"/>
                </a:solidFill>
                <a:latin typeface="Mistral"/>
                <a:cs typeface="Mistral"/>
              </a:rPr>
              <a:t>Na klar mach ich mit!</a:t>
            </a:r>
            <a:endParaRPr lang="de-DE" sz="2400" dirty="0">
              <a:solidFill>
                <a:schemeClr val="bg2"/>
              </a:solidFill>
              <a:latin typeface="Mistral"/>
              <a:cs typeface="Mistral"/>
            </a:endParaRPr>
          </a:p>
        </p:txBody>
      </p:sp>
      <p:pic>
        <p:nvPicPr>
          <p:cNvPr id="16" name="Bild 15" descr="rbs1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7" y="2208694"/>
            <a:ext cx="1481667" cy="2070698"/>
          </a:xfrm>
          <a:prstGeom prst="rect">
            <a:avLst/>
          </a:prstGeom>
        </p:spPr>
      </p:pic>
      <p:pic>
        <p:nvPicPr>
          <p:cNvPr id="18" name="Bild 17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45" y="3465108"/>
            <a:ext cx="697855" cy="694464"/>
          </a:xfrm>
          <a:prstGeom prst="rect">
            <a:avLst/>
          </a:prstGeom>
        </p:spPr>
      </p:pic>
      <p:pic>
        <p:nvPicPr>
          <p:cNvPr id="17" name="Bild 16" descr="AA0263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66" y="3594496"/>
            <a:ext cx="944025" cy="800209"/>
          </a:xfrm>
          <a:prstGeom prst="rect">
            <a:avLst/>
          </a:prstGeom>
        </p:spPr>
      </p:pic>
      <p:pic>
        <p:nvPicPr>
          <p:cNvPr id="19" name="Bild 18" descr="AA02635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46" y="3247029"/>
            <a:ext cx="1019908" cy="11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8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Hack </a:t>
            </a:r>
            <a:r>
              <a:rPr lang="de-DE" dirty="0" err="1" smtClean="0"/>
              <a:t>the</a:t>
            </a:r>
            <a:r>
              <a:rPr lang="de-DE" dirty="0" smtClean="0"/>
              <a:t> (Gesundheits-)System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Thesen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#</a:t>
            </a:r>
            <a:r>
              <a:rPr lang="de-DE" dirty="0" err="1" smtClean="0"/>
              <a:t>Quantifiedself</a:t>
            </a:r>
            <a:r>
              <a:rPr lang="de-DE" dirty="0" smtClean="0"/>
              <a:t> Firmen werden mit Versicherungen zusammen arbeiten</a:t>
            </a:r>
          </a:p>
          <a:p>
            <a:r>
              <a:rPr lang="de-DE" dirty="0" smtClean="0"/>
              <a:t>werden keine Rohdaten, sondern nur Score weiter geben</a:t>
            </a:r>
          </a:p>
          <a:p>
            <a:r>
              <a:rPr lang="de-DE" dirty="0" smtClean="0"/>
              <a:t>Berechnung des Score ist Knackpunkt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Aufruf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Crowd</a:t>
            </a:r>
            <a:r>
              <a:rPr lang="de-DE" dirty="0" smtClean="0"/>
              <a:t> Re</a:t>
            </a:r>
            <a:r>
              <a:rPr lang="de-DE" dirty="0" smtClean="0"/>
              <a:t>-Engineering der Scoring-Algorithmen</a:t>
            </a:r>
          </a:p>
          <a:p>
            <a:r>
              <a:rPr lang="de-DE" dirty="0" smtClean="0"/>
              <a:t>APIs der #</a:t>
            </a:r>
            <a:r>
              <a:rPr lang="de-DE" dirty="0" err="1" smtClean="0"/>
              <a:t>Quantifiedself</a:t>
            </a:r>
            <a:r>
              <a:rPr lang="de-DE" dirty="0" smtClean="0"/>
              <a:t> Firmen geben keinen Score aus, da sonst </a:t>
            </a:r>
            <a:r>
              <a:rPr lang="de-DE" dirty="0" err="1" smtClean="0"/>
              <a:t>Machine</a:t>
            </a:r>
            <a:r>
              <a:rPr lang="de-DE" dirty="0" smtClean="0"/>
              <a:t> Learning möglich wäre</a:t>
            </a:r>
          </a:p>
          <a:p>
            <a:r>
              <a:rPr lang="de-DE" dirty="0" smtClean="0"/>
              <a:t>optimale Input-Parameter finden</a:t>
            </a:r>
          </a:p>
        </p:txBody>
      </p:sp>
    </p:spTree>
    <p:extLst>
      <p:ext uri="{BB962C8B-B14F-4D97-AF65-F5344CB8AC3E}">
        <p14:creationId xmlns:p14="http://schemas.microsoft.com/office/powerpoint/2010/main" val="25455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cken des Rechtecks auf der gleichen Seite schneiden 19"/>
          <p:cNvSpPr/>
          <p:nvPr/>
        </p:nvSpPr>
        <p:spPr>
          <a:xfrm>
            <a:off x="6174237" y="251585"/>
            <a:ext cx="1960418" cy="3810166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Versicherung</a:t>
            </a:r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-</a:t>
            </a:r>
          </a:p>
          <a:p>
            <a:pPr algn="ctr"/>
            <a:endParaRPr lang="de-DE" dirty="0" smtClean="0"/>
          </a:p>
          <a:p>
            <a:pPr algn="ctr"/>
            <a:r>
              <a:rPr lang="de-DE" dirty="0"/>
              <a:t>s</a:t>
            </a:r>
            <a:r>
              <a:rPr lang="de-DE" dirty="0" smtClean="0"/>
              <a:t>tatistische Aussage zu Krankheiten und Folgekosten</a:t>
            </a:r>
            <a:endParaRPr lang="de-DE" dirty="0"/>
          </a:p>
        </p:txBody>
      </p:sp>
      <p:sp>
        <p:nvSpPr>
          <p:cNvPr id="21" name="Pfeil nach rechts 20"/>
          <p:cNvSpPr/>
          <p:nvPr/>
        </p:nvSpPr>
        <p:spPr>
          <a:xfrm>
            <a:off x="3844255" y="542091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Alter</a:t>
            </a:r>
            <a:endParaRPr lang="de-DE" dirty="0"/>
          </a:p>
        </p:txBody>
      </p:sp>
      <p:sp>
        <p:nvSpPr>
          <p:cNvPr id="22" name="Pfeil nach rechts 21"/>
          <p:cNvSpPr/>
          <p:nvPr/>
        </p:nvSpPr>
        <p:spPr>
          <a:xfrm>
            <a:off x="3844255" y="1010592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Geschlecht</a:t>
            </a:r>
            <a:endParaRPr lang="de-DE" dirty="0"/>
          </a:p>
        </p:txBody>
      </p:sp>
      <p:sp>
        <p:nvSpPr>
          <p:cNvPr id="23" name="Pfeil nach rechts 22"/>
          <p:cNvSpPr/>
          <p:nvPr/>
        </p:nvSpPr>
        <p:spPr>
          <a:xfrm>
            <a:off x="3844255" y="1479093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Vorerkrankungen</a:t>
            </a:r>
            <a:endParaRPr lang="de-DE" dirty="0"/>
          </a:p>
        </p:txBody>
      </p:sp>
      <p:sp>
        <p:nvSpPr>
          <p:cNvPr id="24" name="Pfeil nach rechts 23"/>
          <p:cNvSpPr/>
          <p:nvPr/>
        </p:nvSpPr>
        <p:spPr>
          <a:xfrm>
            <a:off x="3844255" y="1947594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Raucher</a:t>
            </a:r>
            <a:endParaRPr lang="de-DE" dirty="0"/>
          </a:p>
        </p:txBody>
      </p:sp>
      <p:sp>
        <p:nvSpPr>
          <p:cNvPr id="25" name="Pfeil nach rechts 24"/>
          <p:cNvSpPr/>
          <p:nvPr/>
        </p:nvSpPr>
        <p:spPr>
          <a:xfrm>
            <a:off x="8134655" y="2035753"/>
            <a:ext cx="730033" cy="7472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Bild 25" descr="774981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8" y="892053"/>
            <a:ext cx="1776984" cy="3084576"/>
          </a:xfrm>
          <a:prstGeom prst="rect">
            <a:avLst/>
          </a:prstGeom>
        </p:spPr>
      </p:pic>
      <p:sp>
        <p:nvSpPr>
          <p:cNvPr id="27" name="Pfeil nach rechts 26"/>
          <p:cNvSpPr/>
          <p:nvPr/>
        </p:nvSpPr>
        <p:spPr>
          <a:xfrm>
            <a:off x="1701496" y="2607072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dirty="0" smtClean="0"/>
              <a:t>portliche Aktivitäten</a:t>
            </a:r>
            <a:endParaRPr lang="de-DE" dirty="0"/>
          </a:p>
        </p:txBody>
      </p:sp>
      <p:sp>
        <p:nvSpPr>
          <p:cNvPr id="28" name="Pfeil nach rechts 27"/>
          <p:cNvSpPr/>
          <p:nvPr/>
        </p:nvSpPr>
        <p:spPr>
          <a:xfrm>
            <a:off x="1701496" y="3544074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Ernährung</a:t>
            </a:r>
            <a:endParaRPr lang="de-DE" dirty="0"/>
          </a:p>
        </p:txBody>
      </p:sp>
      <p:sp>
        <p:nvSpPr>
          <p:cNvPr id="29" name="Pfeil nach rechts 28"/>
          <p:cNvSpPr/>
          <p:nvPr/>
        </p:nvSpPr>
        <p:spPr>
          <a:xfrm>
            <a:off x="1701496" y="3075573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Schlaf</a:t>
            </a:r>
            <a:endParaRPr lang="de-DE" dirty="0"/>
          </a:p>
        </p:txBody>
      </p:sp>
      <p:sp>
        <p:nvSpPr>
          <p:cNvPr id="30" name="Ecken des Rechtecks auf der gleichen Seite schneiden 29"/>
          <p:cNvSpPr/>
          <p:nvPr/>
        </p:nvSpPr>
        <p:spPr>
          <a:xfrm>
            <a:off x="4019476" y="2408261"/>
            <a:ext cx="928407" cy="1653490"/>
          </a:xfrm>
          <a:prstGeom prst="snip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#QS</a:t>
            </a:r>
          </a:p>
          <a:p>
            <a:pPr algn="ctr"/>
            <a:r>
              <a:rPr lang="de-DE" dirty="0" smtClean="0"/>
              <a:t>Firma</a:t>
            </a:r>
            <a:endParaRPr lang="de-DE" dirty="0"/>
          </a:p>
        </p:txBody>
      </p:sp>
      <p:sp>
        <p:nvSpPr>
          <p:cNvPr id="31" name="Pfeil nach rechts 30"/>
          <p:cNvSpPr/>
          <p:nvPr/>
        </p:nvSpPr>
        <p:spPr>
          <a:xfrm>
            <a:off x="4947883" y="3104008"/>
            <a:ext cx="1226354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Score</a:t>
            </a:r>
            <a:endParaRPr lang="de-DE" dirty="0"/>
          </a:p>
        </p:txBody>
      </p:sp>
      <p:cxnSp>
        <p:nvCxnSpPr>
          <p:cNvPr id="33" name="Gewinkelte Verbindung 32"/>
          <p:cNvCxnSpPr>
            <a:endCxn id="26" idx="2"/>
          </p:cNvCxnSpPr>
          <p:nvPr/>
        </p:nvCxnSpPr>
        <p:spPr>
          <a:xfrm rot="10800000" flipV="1">
            <a:off x="1158991" y="3544073"/>
            <a:ext cx="4399891" cy="432555"/>
          </a:xfrm>
          <a:prstGeom prst="bentConnector4">
            <a:avLst>
              <a:gd name="adj1" fmla="val -396"/>
              <a:gd name="adj2" fmla="val 244258"/>
            </a:avLst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itel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Hack </a:t>
            </a:r>
            <a:r>
              <a:rPr lang="de-DE" dirty="0" err="1" smtClean="0"/>
              <a:t>the</a:t>
            </a:r>
            <a:r>
              <a:rPr lang="de-DE" dirty="0" smtClean="0"/>
              <a:t> (Gesundheits-)System</a:t>
            </a:r>
            <a:endParaRPr lang="de-DE" dirty="0"/>
          </a:p>
        </p:txBody>
      </p:sp>
      <p:sp>
        <p:nvSpPr>
          <p:cNvPr id="42" name="Textplatzhalter 4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w</a:t>
            </a:r>
            <a:r>
              <a:rPr lang="de-DE" dirty="0" smtClean="0"/>
              <a:t>enigstens `n bisschen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13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wird passieren?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Rabatt für Personen, die Daten freigeben</a:t>
            </a:r>
            <a:endParaRPr lang="de-DE" dirty="0"/>
          </a:p>
        </p:txBody>
      </p:sp>
      <p:pic>
        <p:nvPicPr>
          <p:cNvPr id="3" name="Bildplatzhalter 2" descr="krankenkassenbeitrag.gif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" r="9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4214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* 05</a:t>
            </a:r>
            <a:r>
              <a:rPr lang="de-DE" dirty="0"/>
              <a:t>. </a:t>
            </a:r>
            <a:r>
              <a:rPr lang="de-DE" dirty="0" smtClean="0"/>
              <a:t>9. 1959</a:t>
            </a:r>
            <a:br>
              <a:rPr lang="de-DE" dirty="0" smtClean="0"/>
            </a:br>
            <a:r>
              <a:rPr lang="de-DE" dirty="0" smtClean="0"/>
              <a:t>† </a:t>
            </a:r>
            <a:r>
              <a:rPr lang="de-DE" dirty="0"/>
              <a:t>12. </a:t>
            </a:r>
            <a:r>
              <a:rPr lang="de-DE" dirty="0" smtClean="0"/>
              <a:t>6. </a:t>
            </a:r>
            <a:r>
              <a:rPr lang="de-DE" dirty="0"/>
              <a:t>2014</a:t>
            </a:r>
            <a:br>
              <a:rPr lang="de-DE" dirty="0"/>
            </a:br>
            <a:r>
              <a:rPr lang="de-DE" dirty="0"/>
              <a:t>Journalist, Essayist, Buchautor und von 1994 bis zu seinem Tod Mitherausgeber der Frankfurter Allgemeinen Zeitung.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Frank Schirrmacher</a:t>
            </a:r>
            <a:endParaRPr lang="de-DE" dirty="0"/>
          </a:p>
        </p:txBody>
      </p:sp>
      <p:pic>
        <p:nvPicPr>
          <p:cNvPr id="9" name="Bildplatzhalter 8" descr="Bildschirmfoto 2014-09-12 um 08.44.50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r="3194"/>
          <a:stretch>
            <a:fillRect/>
          </a:stretch>
        </p:blipFill>
        <p:spPr>
          <a:xfrm>
            <a:off x="284163" y="593725"/>
            <a:ext cx="2743200" cy="3676650"/>
          </a:xfrm>
        </p:spPr>
      </p:pic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4400" i="1" dirty="0"/>
              <a:t>„Wenn </a:t>
            </a:r>
            <a:r>
              <a:rPr lang="de-DE" sz="4400" i="1" dirty="0" smtClean="0"/>
              <a:t>man es </a:t>
            </a:r>
            <a:r>
              <a:rPr lang="de-DE" sz="4400" i="1" dirty="0"/>
              <a:t>so </a:t>
            </a:r>
            <a:r>
              <a:rPr lang="de-DE" sz="4400" i="1" dirty="0" smtClean="0"/>
              <a:t>1</a:t>
            </a:r>
            <a:r>
              <a:rPr lang="de-DE" sz="4400" i="1" dirty="0"/>
              <a:t>:</a:t>
            </a:r>
            <a:r>
              <a:rPr lang="de-DE" sz="4400" i="1" dirty="0" smtClean="0"/>
              <a:t>1</a:t>
            </a:r>
            <a:br>
              <a:rPr lang="de-DE" sz="4400" i="1" dirty="0" smtClean="0"/>
            </a:br>
            <a:r>
              <a:rPr lang="de-DE" sz="4400" i="1" dirty="0" smtClean="0"/>
              <a:t>umsetzt, ist </a:t>
            </a:r>
            <a:r>
              <a:rPr lang="de-DE" sz="4400" i="1" dirty="0"/>
              <a:t>es die Endsolidarisierung einer Gesellschaft.“</a:t>
            </a:r>
          </a:p>
          <a:p>
            <a:endParaRPr lang="de-DE" dirty="0" smtClean="0">
              <a:solidFill>
                <a:schemeClr val="bg2"/>
              </a:solidFill>
            </a:endParaRPr>
          </a:p>
          <a:p>
            <a:r>
              <a:rPr lang="de-DE" dirty="0" smtClean="0">
                <a:solidFill>
                  <a:schemeClr val="bg2"/>
                </a:solidFill>
              </a:rPr>
              <a:t>Quarks </a:t>
            </a:r>
            <a:r>
              <a:rPr lang="de-DE" dirty="0">
                <a:solidFill>
                  <a:schemeClr val="bg2"/>
                </a:solidFill>
              </a:rPr>
              <a:t>&amp; Co: </a:t>
            </a:r>
            <a:r>
              <a:rPr lang="de-DE" dirty="0" smtClean="0">
                <a:solidFill>
                  <a:schemeClr val="bg2"/>
                </a:solidFill>
              </a:rPr>
              <a:t>„Die </a:t>
            </a:r>
            <a:r>
              <a:rPr lang="de-DE" dirty="0">
                <a:solidFill>
                  <a:schemeClr val="bg2"/>
                </a:solidFill>
              </a:rPr>
              <a:t>Macht der </a:t>
            </a:r>
            <a:r>
              <a:rPr lang="de-DE" dirty="0" smtClean="0">
                <a:solidFill>
                  <a:schemeClr val="bg2"/>
                </a:solidFill>
              </a:rPr>
              <a:t>Daten“ </a:t>
            </a:r>
            <a:r>
              <a:rPr lang="de-DE" dirty="0">
                <a:solidFill>
                  <a:schemeClr val="bg2"/>
                </a:solidFill>
              </a:rPr>
              <a:t>vom 27.05.2014</a:t>
            </a:r>
          </a:p>
        </p:txBody>
      </p:sp>
    </p:spTree>
    <p:extLst>
      <p:ext uri="{BB962C8B-B14F-4D97-AF65-F5344CB8AC3E}">
        <p14:creationId xmlns:p14="http://schemas.microsoft.com/office/powerpoint/2010/main" val="27719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 für eure Aufmerksamkeit!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Anmerkungen, Fragen, Hinweise?</a:t>
            </a:r>
            <a:endParaRPr lang="de-DE" dirty="0"/>
          </a:p>
        </p:txBody>
      </p:sp>
      <p:pic>
        <p:nvPicPr>
          <p:cNvPr id="11" name="Bild 10" descr="WL0027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48" y="509759"/>
            <a:ext cx="2654489" cy="4328340"/>
          </a:xfrm>
          <a:prstGeom prst="rect">
            <a:avLst/>
          </a:prstGeom>
        </p:spPr>
      </p:pic>
      <p:pic>
        <p:nvPicPr>
          <p:cNvPr id="10" name="Bildplatzhalter 9"/>
          <p:cNvPicPr>
            <a:picLocks noGrp="1" noChangeAspect="1"/>
          </p:cNvPicPr>
          <p:nvPr>
            <p:ph type="pic"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584" b="14584"/>
          <a:stretch>
            <a:fillRect/>
          </a:stretch>
        </p:blipFill>
        <p:spPr>
          <a:xfrm>
            <a:off x="5074947" y="1890123"/>
            <a:ext cx="2484654" cy="1107234"/>
          </a:xfrm>
        </p:spPr>
      </p:pic>
    </p:spTree>
    <p:extLst>
      <p:ext uri="{BB962C8B-B14F-4D97-AF65-F5344CB8AC3E}">
        <p14:creationId xmlns:p14="http://schemas.microsoft.com/office/powerpoint/2010/main" val="324752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8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8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cken des Rechtecks auf der gleichen Seite schneiden 3"/>
          <p:cNvSpPr/>
          <p:nvPr/>
        </p:nvSpPr>
        <p:spPr>
          <a:xfrm>
            <a:off x="4019476" y="2036903"/>
            <a:ext cx="1960418" cy="3810166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Versicherung</a:t>
            </a:r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-</a:t>
            </a:r>
          </a:p>
          <a:p>
            <a:pPr algn="ctr"/>
            <a:endParaRPr lang="de-DE" dirty="0" smtClean="0"/>
          </a:p>
          <a:p>
            <a:pPr algn="ctr"/>
            <a:r>
              <a:rPr lang="de-DE" dirty="0"/>
              <a:t>s</a:t>
            </a:r>
            <a:r>
              <a:rPr lang="de-DE" dirty="0" smtClean="0"/>
              <a:t>tatistische Aussage zu Krankheiten und Folgekosten</a:t>
            </a:r>
            <a:endParaRPr lang="de-DE" dirty="0"/>
          </a:p>
        </p:txBody>
      </p:sp>
      <p:sp>
        <p:nvSpPr>
          <p:cNvPr id="14" name="Pfeil nach rechts 13"/>
          <p:cNvSpPr/>
          <p:nvPr/>
        </p:nvSpPr>
        <p:spPr>
          <a:xfrm>
            <a:off x="1701496" y="3282657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Alter</a:t>
            </a:r>
            <a:endParaRPr lang="de-DE" dirty="0"/>
          </a:p>
        </p:txBody>
      </p:sp>
      <p:sp>
        <p:nvSpPr>
          <p:cNvPr id="15" name="Pfeil nach rechts 14"/>
          <p:cNvSpPr/>
          <p:nvPr/>
        </p:nvSpPr>
        <p:spPr>
          <a:xfrm>
            <a:off x="1701496" y="3751158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Geschlecht</a:t>
            </a:r>
            <a:endParaRPr lang="de-DE" dirty="0"/>
          </a:p>
        </p:txBody>
      </p:sp>
      <p:sp>
        <p:nvSpPr>
          <p:cNvPr id="16" name="Pfeil nach rechts 15"/>
          <p:cNvSpPr/>
          <p:nvPr/>
        </p:nvSpPr>
        <p:spPr>
          <a:xfrm>
            <a:off x="1701496" y="4219659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Vorerkrankungen</a:t>
            </a:r>
            <a:endParaRPr lang="de-DE" dirty="0"/>
          </a:p>
        </p:txBody>
      </p:sp>
      <p:sp>
        <p:nvSpPr>
          <p:cNvPr id="17" name="Pfeil nach rechts 16"/>
          <p:cNvSpPr/>
          <p:nvPr/>
        </p:nvSpPr>
        <p:spPr>
          <a:xfrm>
            <a:off x="1701496" y="4688160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Raucher</a:t>
            </a:r>
            <a:endParaRPr lang="de-DE" dirty="0"/>
          </a:p>
        </p:txBody>
      </p:sp>
      <p:sp>
        <p:nvSpPr>
          <p:cNvPr id="18" name="Pfeil nach rechts 17"/>
          <p:cNvSpPr/>
          <p:nvPr/>
        </p:nvSpPr>
        <p:spPr>
          <a:xfrm>
            <a:off x="5991874" y="3821071"/>
            <a:ext cx="2872815" cy="7472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Versicherungsbeitrag</a:t>
            </a:r>
            <a:endParaRPr lang="de-DE" dirty="0"/>
          </a:p>
        </p:txBody>
      </p:sp>
      <p:pic>
        <p:nvPicPr>
          <p:cNvPr id="19" name="Bild 18" descr="774981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8" y="2677371"/>
            <a:ext cx="1776984" cy="3084576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Krankenversicherung heute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98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0" b="260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Quantifiedself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Datenerhebung zu Aktivitäten, Schlaf, Ernährung, Gewicht, Stress, 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01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Screenshot-iphone-ticker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1" r="-4081"/>
          <a:stretch>
            <a:fillRect/>
          </a:stretch>
        </p:blipFill>
        <p:spPr>
          <a:xfrm>
            <a:off x="284163" y="2221407"/>
            <a:ext cx="8574087" cy="4376737"/>
          </a:xfrm>
        </p:spPr>
      </p:pic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Das wertvollste Gut: Gesundheit.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Worum geht es wirklich?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63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cken des Rechtecks auf der gleichen Seite schneiden 3"/>
          <p:cNvSpPr/>
          <p:nvPr/>
        </p:nvSpPr>
        <p:spPr>
          <a:xfrm>
            <a:off x="4019476" y="2036903"/>
            <a:ext cx="1960418" cy="3810166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Versicherung</a:t>
            </a:r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-</a:t>
            </a:r>
          </a:p>
          <a:p>
            <a:pPr algn="ctr"/>
            <a:endParaRPr lang="de-DE" dirty="0" smtClean="0"/>
          </a:p>
          <a:p>
            <a:pPr algn="ctr"/>
            <a:r>
              <a:rPr lang="de-DE" dirty="0"/>
              <a:t>s</a:t>
            </a:r>
            <a:r>
              <a:rPr lang="de-DE" dirty="0" smtClean="0"/>
              <a:t>tatistische Aussage zu Krankheiten und Folgekosten</a:t>
            </a:r>
            <a:endParaRPr lang="de-DE" dirty="0"/>
          </a:p>
        </p:txBody>
      </p:sp>
      <p:sp>
        <p:nvSpPr>
          <p:cNvPr id="14" name="Pfeil nach rechts 13"/>
          <p:cNvSpPr/>
          <p:nvPr/>
        </p:nvSpPr>
        <p:spPr>
          <a:xfrm>
            <a:off x="1701496" y="3282657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Alter</a:t>
            </a:r>
            <a:endParaRPr lang="de-DE" dirty="0"/>
          </a:p>
        </p:txBody>
      </p:sp>
      <p:sp>
        <p:nvSpPr>
          <p:cNvPr id="15" name="Pfeil nach rechts 14"/>
          <p:cNvSpPr/>
          <p:nvPr/>
        </p:nvSpPr>
        <p:spPr>
          <a:xfrm>
            <a:off x="1701496" y="3751158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Geschlecht</a:t>
            </a:r>
            <a:endParaRPr lang="de-DE" dirty="0"/>
          </a:p>
        </p:txBody>
      </p:sp>
      <p:sp>
        <p:nvSpPr>
          <p:cNvPr id="16" name="Pfeil nach rechts 15"/>
          <p:cNvSpPr/>
          <p:nvPr/>
        </p:nvSpPr>
        <p:spPr>
          <a:xfrm>
            <a:off x="1701496" y="4219659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Vorerkrankungen</a:t>
            </a:r>
            <a:endParaRPr lang="de-DE" dirty="0"/>
          </a:p>
        </p:txBody>
      </p:sp>
      <p:sp>
        <p:nvSpPr>
          <p:cNvPr id="17" name="Pfeil nach rechts 16"/>
          <p:cNvSpPr/>
          <p:nvPr/>
        </p:nvSpPr>
        <p:spPr>
          <a:xfrm>
            <a:off x="1701496" y="4688160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Raucher</a:t>
            </a:r>
            <a:endParaRPr lang="de-DE" dirty="0"/>
          </a:p>
        </p:txBody>
      </p:sp>
      <p:sp>
        <p:nvSpPr>
          <p:cNvPr id="18" name="Pfeil nach rechts 17"/>
          <p:cNvSpPr/>
          <p:nvPr/>
        </p:nvSpPr>
        <p:spPr>
          <a:xfrm>
            <a:off x="5991874" y="3821071"/>
            <a:ext cx="2872815" cy="7472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Versicherungsbeitrag</a:t>
            </a:r>
            <a:endParaRPr lang="de-DE" dirty="0"/>
          </a:p>
        </p:txBody>
      </p:sp>
      <p:pic>
        <p:nvPicPr>
          <p:cNvPr id="19" name="Bild 18" descr="774981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8" y="2677371"/>
            <a:ext cx="1776984" cy="3084576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Krankenversicherung morgen</a:t>
            </a:r>
            <a:endParaRPr lang="de-DE" dirty="0"/>
          </a:p>
        </p:txBody>
      </p:sp>
      <p:sp>
        <p:nvSpPr>
          <p:cNvPr id="10" name="Pfeil nach rechts 9"/>
          <p:cNvSpPr/>
          <p:nvPr/>
        </p:nvSpPr>
        <p:spPr>
          <a:xfrm>
            <a:off x="1701496" y="4392390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dirty="0" smtClean="0"/>
              <a:t>portliche Aktivitäten</a:t>
            </a:r>
            <a:endParaRPr lang="de-DE" dirty="0"/>
          </a:p>
        </p:txBody>
      </p:sp>
      <p:sp>
        <p:nvSpPr>
          <p:cNvPr id="11" name="Pfeil nach rechts 10"/>
          <p:cNvSpPr/>
          <p:nvPr/>
        </p:nvSpPr>
        <p:spPr>
          <a:xfrm>
            <a:off x="1701496" y="5329392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Ernährung</a:t>
            </a:r>
            <a:endParaRPr lang="de-DE" dirty="0"/>
          </a:p>
        </p:txBody>
      </p:sp>
      <p:sp>
        <p:nvSpPr>
          <p:cNvPr id="12" name="Pfeil nach rechts 11"/>
          <p:cNvSpPr/>
          <p:nvPr/>
        </p:nvSpPr>
        <p:spPr>
          <a:xfrm>
            <a:off x="1701496" y="4860891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592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655 " pathEditMode="relative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655 " pathEditMode="relative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655 " pathEditMode="relative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655 " pathEditMode="relative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Versicherungsmathematik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welche statistische, quantitative Auswirkung hat Input</a:t>
            </a:r>
          </a:p>
          <a:p>
            <a:pPr lvl="1"/>
            <a:r>
              <a:rPr lang="de-DE" dirty="0" smtClean="0"/>
              <a:t>Schlaf</a:t>
            </a:r>
          </a:p>
          <a:p>
            <a:pPr lvl="1"/>
            <a:r>
              <a:rPr lang="de-DE" dirty="0" smtClean="0"/>
              <a:t>Schritte</a:t>
            </a:r>
          </a:p>
          <a:p>
            <a:pPr lvl="1"/>
            <a:r>
              <a:rPr lang="de-DE" dirty="0" smtClean="0"/>
              <a:t>Gewicht</a:t>
            </a:r>
          </a:p>
          <a:p>
            <a:pPr lvl="1"/>
            <a:r>
              <a:rPr lang="de-DE" dirty="0" smtClean="0"/>
              <a:t>Ernährung</a:t>
            </a:r>
          </a:p>
          <a:p>
            <a:pPr lvl="1"/>
            <a:r>
              <a:rPr lang="de-DE" dirty="0" smtClean="0"/>
              <a:t>Puls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auf Output</a:t>
            </a:r>
          </a:p>
          <a:p>
            <a:pPr lvl="1"/>
            <a:r>
              <a:rPr lang="de-DE" dirty="0" smtClean="0"/>
              <a:t>Bluthochdruck</a:t>
            </a:r>
          </a:p>
          <a:p>
            <a:pPr lvl="1"/>
            <a:r>
              <a:rPr lang="de-DE" dirty="0" smtClean="0"/>
              <a:t>Herz-Kreislauf-Erkrankung</a:t>
            </a:r>
          </a:p>
          <a:p>
            <a:pPr lvl="1"/>
            <a:r>
              <a:rPr lang="de-DE" dirty="0" smtClean="0"/>
              <a:t>...</a:t>
            </a:r>
            <a:endParaRPr lang="de-DE" dirty="0"/>
          </a:p>
        </p:txBody>
      </p:sp>
      <p:pic>
        <p:nvPicPr>
          <p:cNvPr id="5" name="Bild 4" descr="AA02227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46" y="3232662"/>
            <a:ext cx="1299121" cy="2106005"/>
          </a:xfrm>
          <a:prstGeom prst="rect">
            <a:avLst/>
          </a:prstGeom>
        </p:spPr>
      </p:pic>
      <p:pic>
        <p:nvPicPr>
          <p:cNvPr id="6" name="Bild 5" descr="AA01597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8" y="2677315"/>
            <a:ext cx="1080000" cy="947293"/>
          </a:xfrm>
          <a:prstGeom prst="rect">
            <a:avLst/>
          </a:prstGeom>
        </p:spPr>
      </p:pic>
      <p:pic>
        <p:nvPicPr>
          <p:cNvPr id="7" name="Bild 6" descr="AA01597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8" y="4992845"/>
            <a:ext cx="1080000" cy="931276"/>
          </a:xfrm>
          <a:prstGeom prst="rect">
            <a:avLst/>
          </a:prstGeom>
        </p:spPr>
      </p:pic>
      <p:sp>
        <p:nvSpPr>
          <p:cNvPr id="2" name="Nach oben gebogener Pfeil 1"/>
          <p:cNvSpPr/>
          <p:nvPr/>
        </p:nvSpPr>
        <p:spPr>
          <a:xfrm rot="5400000">
            <a:off x="4073319" y="5501349"/>
            <a:ext cx="706840" cy="1249629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235412" y="5924121"/>
            <a:ext cx="29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Beitrag</a:t>
            </a:r>
            <a:endParaRPr lang="de-DE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2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126871" y="1773285"/>
            <a:ext cx="2803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i="1" dirty="0" smtClean="0">
                <a:solidFill>
                  <a:schemeClr val="accent4"/>
                </a:solidFill>
              </a:rPr>
              <a:t>Blick über den Tellerrand: KFZ Versicherungen</a:t>
            </a:r>
            <a:endParaRPr lang="de-DE" sz="3200" i="1" dirty="0">
              <a:solidFill>
                <a:schemeClr val="accent4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Individuelle Versicherungstarife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7666" r="-27666"/>
          <a:stretch>
            <a:fillRect/>
          </a:stretch>
        </p:blipFill>
        <p:spPr>
          <a:xfrm>
            <a:off x="284163" y="457200"/>
            <a:ext cx="8577072" cy="3822192"/>
          </a:xfrm>
        </p:spPr>
      </p:pic>
      <p:sp>
        <p:nvSpPr>
          <p:cNvPr id="3" name="Untertitel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Kleiner Blick auf KFZ Versicherungen: Blackbox im Fahrzeug quantifiziert die Fahrt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542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 smtClean="0"/>
              <a:t>Aktivitätenerkennung</a:t>
            </a:r>
            <a:r>
              <a:rPr lang="de-DE" sz="3600" dirty="0" smtClean="0"/>
              <a:t>: Wie machen die das?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M7/M8 Motion </a:t>
            </a:r>
            <a:r>
              <a:rPr lang="de-DE" dirty="0" err="1" smtClean="0"/>
              <a:t>CoProzessor</a:t>
            </a:r>
            <a:endParaRPr lang="de-DE" dirty="0" smtClean="0"/>
          </a:p>
          <a:p>
            <a:r>
              <a:rPr lang="de-DE" dirty="0" err="1" smtClean="0"/>
              <a:t>Jawbone</a:t>
            </a:r>
            <a:r>
              <a:rPr lang="de-DE" dirty="0" smtClean="0"/>
              <a:t> UP!</a:t>
            </a:r>
          </a:p>
          <a:p>
            <a:r>
              <a:rPr lang="de-DE" dirty="0" smtClean="0"/>
              <a:t>Nike </a:t>
            </a:r>
            <a:r>
              <a:rPr lang="de-DE" dirty="0" err="1" smtClean="0"/>
              <a:t>Fuelband</a:t>
            </a:r>
            <a:endParaRPr lang="de-DE" dirty="0" smtClean="0"/>
          </a:p>
          <a:p>
            <a:r>
              <a:rPr lang="de-DE" dirty="0" err="1" smtClean="0"/>
              <a:t>Fitbit</a:t>
            </a:r>
            <a:r>
              <a:rPr lang="de-DE" dirty="0" smtClean="0"/>
              <a:t> Flex</a:t>
            </a:r>
          </a:p>
          <a:p>
            <a:r>
              <a:rPr lang="de-DE" dirty="0" smtClean="0">
                <a:latin typeface="Lucida Grande"/>
                <a:ea typeface="Lucida Grande"/>
                <a:cs typeface="Lucida Grande"/>
              </a:rPr>
              <a:t></a:t>
            </a:r>
            <a:r>
              <a:rPr lang="de-DE" dirty="0" smtClean="0"/>
              <a:t>WATCH</a:t>
            </a:r>
          </a:p>
          <a:p>
            <a:r>
              <a:rPr lang="de-DE" dirty="0" smtClean="0"/>
              <a:t>Android </a:t>
            </a:r>
            <a:r>
              <a:rPr lang="de-DE" dirty="0" err="1" smtClean="0"/>
              <a:t>Wear</a:t>
            </a:r>
            <a:endParaRPr lang="de-DE" dirty="0" smtClean="0"/>
          </a:p>
          <a:p>
            <a:r>
              <a:rPr lang="de-DE" dirty="0" smtClean="0"/>
              <a:t>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23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ktrum">
  <a:themeElements>
    <a:clrScheme name="Spek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k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k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Spektrum.thmx</Template>
  <TotalTime>0</TotalTime>
  <Words>527</Words>
  <Application>Microsoft Macintosh PowerPoint</Application>
  <PresentationFormat>Bildschirmpräsentation (4:3)</PresentationFormat>
  <Paragraphs>174</Paragraphs>
  <Slides>27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9" baseType="lpstr">
      <vt:lpstr>Spektrum</vt:lpstr>
      <vt:lpstr>Formel</vt:lpstr>
      <vt:lpstr>Hack the (Gesundheits-)System</vt:lpstr>
      <vt:lpstr>Bedürfnisse des Menschen</vt:lpstr>
      <vt:lpstr>Krankenversicherung heute</vt:lpstr>
      <vt:lpstr>#Quantifiedself</vt:lpstr>
      <vt:lpstr>Worum geht es wirklich?</vt:lpstr>
      <vt:lpstr>Krankenversicherung morgen</vt:lpstr>
      <vt:lpstr>Versicherungsmathematik</vt:lpstr>
      <vt:lpstr>Individuelle Versicherungstarife</vt:lpstr>
      <vt:lpstr>Aktivitätenerkennung: Wie machen die das?</vt:lpstr>
      <vt:lpstr>Beispiel: 4 Aktivitäten</vt:lpstr>
      <vt:lpstr>Beschleunigungen</vt:lpstr>
      <vt:lpstr>Klassifikator</vt:lpstr>
      <vt:lpstr>Klassifikator: Scatterplot</vt:lpstr>
      <vt:lpstr>Drehraten</vt:lpstr>
      <vt:lpstr>Klassifikator</vt:lpstr>
      <vt:lpstr>Klassifikator: FFT</vt:lpstr>
      <vt:lpstr>Klassifikation: radfahren / laufen / sitzen / joggen</vt:lpstr>
      <vt:lpstr>Ein Klassifikator macht noch keine Aktivitätenerkennung</vt:lpstr>
      <vt:lpstr>Hidden Markov Model (HMM)</vt:lpstr>
      <vt:lpstr>Aktivitätenerkennung</vt:lpstr>
      <vt:lpstr>Es wird kommen, ob wir wollen oder nicht!</vt:lpstr>
      <vt:lpstr>Hack the (Gesundheits-)System</vt:lpstr>
      <vt:lpstr>Hack the (Gesundheits-)System</vt:lpstr>
      <vt:lpstr>Was wird passieren?</vt:lpstr>
      <vt:lpstr>Frank Schirrmacher</vt:lpstr>
      <vt:lpstr>Vielen Dank für eure Aufmerksamkeit!</vt:lpstr>
      <vt:lpstr>PowerPoint-Präsentation</vt:lpstr>
    </vt:vector>
  </TitlesOfParts>
  <Company>MechLab Engineering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Balzer</dc:creator>
  <cp:lastModifiedBy>Paul Balzer</cp:lastModifiedBy>
  <cp:revision>127</cp:revision>
  <dcterms:created xsi:type="dcterms:W3CDTF">2013-10-12T10:57:40Z</dcterms:created>
  <dcterms:modified xsi:type="dcterms:W3CDTF">2014-09-12T07:20:16Z</dcterms:modified>
</cp:coreProperties>
</file>